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3"/>
  </p:notesMasterIdLst>
  <p:sldIdLst>
    <p:sldId id="256" r:id="rId2"/>
    <p:sldId id="335" r:id="rId3"/>
    <p:sldId id="360" r:id="rId4"/>
    <p:sldId id="435" r:id="rId5"/>
    <p:sldId id="347" r:id="rId6"/>
    <p:sldId id="357" r:id="rId7"/>
    <p:sldId id="358" r:id="rId8"/>
    <p:sldId id="359" r:id="rId9"/>
    <p:sldId id="355" r:id="rId10"/>
    <p:sldId id="365" r:id="rId11"/>
    <p:sldId id="428" r:id="rId12"/>
    <p:sldId id="390" r:id="rId13"/>
    <p:sldId id="429" r:id="rId14"/>
    <p:sldId id="425" r:id="rId15"/>
    <p:sldId id="391" r:id="rId16"/>
    <p:sldId id="392" r:id="rId17"/>
    <p:sldId id="394" r:id="rId18"/>
    <p:sldId id="356" r:id="rId19"/>
    <p:sldId id="367" r:id="rId20"/>
    <p:sldId id="370" r:id="rId21"/>
    <p:sldId id="430" r:id="rId22"/>
    <p:sldId id="395" r:id="rId23"/>
    <p:sldId id="373" r:id="rId24"/>
    <p:sldId id="375" r:id="rId25"/>
    <p:sldId id="376" r:id="rId26"/>
    <p:sldId id="377" r:id="rId27"/>
    <p:sldId id="378" r:id="rId28"/>
    <p:sldId id="397" r:id="rId29"/>
    <p:sldId id="399" r:id="rId30"/>
    <p:sldId id="398" r:id="rId31"/>
    <p:sldId id="396" r:id="rId32"/>
    <p:sldId id="431" r:id="rId33"/>
    <p:sldId id="424" r:id="rId34"/>
    <p:sldId id="364" r:id="rId35"/>
    <p:sldId id="432" r:id="rId36"/>
    <p:sldId id="388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3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F25"/>
    <a:srgbClr val="796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562"/>
  </p:normalViewPr>
  <p:slideViewPr>
    <p:cSldViewPr snapToGrid="0" snapToObjects="1">
      <p:cViewPr>
        <p:scale>
          <a:sx n="100" d="100"/>
          <a:sy n="100" d="100"/>
        </p:scale>
        <p:origin x="252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8D961-1DB2-224C-B3A6-29C6355FC6D5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E6EB9-BE4E-EB4F-8597-C185B869B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1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5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80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09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49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09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31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7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69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1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8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4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76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96E22-0E8B-4901-AFB3-158481BD907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40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25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96E22-0E8B-4901-AFB3-158481BD907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788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96E22-0E8B-4901-AFB3-158481BD907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92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96E22-0E8B-4901-AFB3-158481BD907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93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96E22-0E8B-4901-AFB3-158481BD907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091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96E22-0E8B-4901-AFB3-158481BD907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60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96E22-0E8B-4901-AFB3-158481BD907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036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96E22-0E8B-4901-AFB3-158481BD907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07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59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96E22-0E8B-4901-AFB3-158481BD907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073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28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26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784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385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936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c562ee93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5c562ee93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5c562ee93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1962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562ee93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5c562ee930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5c562ee930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0075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562ee93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5c562ee930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5c562ee930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66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c562ee93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5c562ee93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5c562ee930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72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09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c562ee930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5c562ee930_0_3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5c562ee930_0_3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87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c562ee93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5c562ee930_0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</a:endParaRPr>
          </a:p>
        </p:txBody>
      </p:sp>
      <p:sp>
        <p:nvSpPr>
          <p:cNvPr id="181" name="Google Shape;181;g5c562ee930_0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1332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c562ee93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5c562ee930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5c562ee930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8820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c562ee93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c562ee930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205" name="Google Shape;205;g5c562ee930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689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562ee93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5c562ee930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5c562ee930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88677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c562ee930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5c562ee930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5c562ee930_0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818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c562ee93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5c562ee930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5c562ee930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861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c562ee93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5c562ee930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5c562ee930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338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55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c562ee930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5c562ee930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c562ee930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09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24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c562ee93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5c562ee930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5c562ee930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0445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c562ee93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5c562ee930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5c562ee930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397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c562ee93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5c562ee930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5c562ee93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7113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c562ee930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5c562ee930_0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5c562ee930_0_3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618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c562ee93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5c562ee930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5c562ee930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1671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c562ee93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5c562ee930_0_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5c562ee930_0_3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151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c562ee93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5c562ee930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5c562ee930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6760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c562ee93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5c562ee930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5c562ee93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c562ee930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5c562ee930_0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5c562ee930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251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4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0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6EB9-BE4E-EB4F-8597-C185B869B9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4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017EAF4-17C7-6741-A24F-275123B242E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2B0B3A-F0C3-6848-82C3-7FDAF6A11D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87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hyperlink" Target="https://osf.io/" TargetMode="External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tiff"/><Relationship Id="rId5" Type="http://schemas.openxmlformats.org/officeDocument/2006/relationships/image" Target="../media/image12.png"/><Relationship Id="rId6" Type="http://schemas.openxmlformats.org/officeDocument/2006/relationships/image" Target="../media/image13.tiff"/><Relationship Id="rId7" Type="http://schemas.openxmlformats.org/officeDocument/2006/relationships/hyperlink" Target="https://osf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microsoft.com/office/2007/relationships/hdphoto" Target="../media/hdphoto1.wdp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26.jp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LxRHkk2MBWw&amp;t=365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tiff"/><Relationship Id="rId5" Type="http://schemas.openxmlformats.org/officeDocument/2006/relationships/image" Target="../media/image29.png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syarxiv.com/gvesh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eltedecisionlab.shinyapps.io/TransparencyChecklist/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hyperlink" Target="https://cos.io/our-services/open-science-badges/" TargetMode="External"/><Relationship Id="rId6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Science And Reproducibility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7112924" cy="1143000"/>
          </a:xfrm>
        </p:spPr>
        <p:txBody>
          <a:bodyPr/>
          <a:lstStyle/>
          <a:p>
            <a:r>
              <a:rPr lang="en-US" dirty="0" smtClean="0"/>
              <a:t>Alexandra </a:t>
            </a:r>
            <a:r>
              <a:rPr lang="en-US" dirty="0" err="1" smtClean="0"/>
              <a:t>Sarafoglou</a:t>
            </a:r>
            <a:endParaRPr lang="en-US" dirty="0" smtClean="0"/>
          </a:p>
          <a:p>
            <a:r>
              <a:rPr lang="en-US" dirty="0" err="1" smtClean="0"/>
              <a:t>Myrthe</a:t>
            </a:r>
            <a:r>
              <a:rPr lang="en-US" dirty="0" smtClean="0"/>
              <a:t> </a:t>
            </a:r>
            <a:r>
              <a:rPr lang="en-US" dirty="0" err="1" smtClean="0"/>
              <a:t>Veenman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9231"/>
            <a:ext cx="3695338" cy="1519494"/>
          </a:xfrm>
          <a:prstGeom prst="rect">
            <a:avLst/>
          </a:prstGeom>
        </p:spPr>
      </p:pic>
      <p:pic>
        <p:nvPicPr>
          <p:cNvPr id="9" name="Google Shape;1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900" y="249230"/>
            <a:ext cx="3262152" cy="2443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9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576913"/>
            <a:ext cx="9557726" cy="247768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Be transparent about your research methods and study </a:t>
            </a:r>
            <a:r>
              <a:rPr lang="en-US" dirty="0" smtClean="0"/>
              <a:t>design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Specify your hypotheses and your analysis plan before you start data collection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Exchange experiences with peers (e.g., through an Open Science Community)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Start small: incorporate good research practices in your student projects and teaching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327" y="2020145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Solutions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6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576913"/>
            <a:ext cx="9557726" cy="247768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Be transparent about your research methods and study </a:t>
            </a:r>
            <a:r>
              <a:rPr lang="en-US" b="1" dirty="0" smtClean="0"/>
              <a:t>design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Specify your hypotheses and your analysis plan before you start data collection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Exchange experiences with peers (e.g., through an Open Science Community)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Start small: incorporate good research practices in your student projects and teaching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327" y="2020145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Solutions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7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0328" y="2166963"/>
            <a:ext cx="337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Transparency Checklist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08597" y="3018145"/>
            <a:ext cx="3452303" cy="2871377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Created by open science advocates and editors from leading psychology journals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u="sng" dirty="0" smtClean="0">
                <a:solidFill>
                  <a:srgbClr val="E29F25"/>
                </a:solidFill>
              </a:rPr>
              <a:t>https</a:t>
            </a:r>
            <a:r>
              <a:rPr lang="en-US" u="sng" dirty="0">
                <a:solidFill>
                  <a:srgbClr val="E29F25"/>
                </a:solidFill>
              </a:rPr>
              <a:t>://</a:t>
            </a:r>
            <a:r>
              <a:rPr lang="en-US" u="sng" dirty="0" err="1">
                <a:solidFill>
                  <a:srgbClr val="E29F25"/>
                </a:solidFill>
              </a:rPr>
              <a:t>eltedecisionlab.shinyapps.io</a:t>
            </a:r>
            <a:r>
              <a:rPr lang="en-US" u="sng" dirty="0">
                <a:solidFill>
                  <a:srgbClr val="E29F25"/>
                </a:solidFill>
              </a:rPr>
              <a:t>/</a:t>
            </a:r>
            <a:r>
              <a:rPr lang="en-US" u="sng" dirty="0" err="1">
                <a:solidFill>
                  <a:srgbClr val="E29F25"/>
                </a:solidFill>
              </a:rPr>
              <a:t>TransparencyChecklist</a:t>
            </a:r>
            <a:r>
              <a:rPr lang="en-US" u="sng" dirty="0">
                <a:solidFill>
                  <a:srgbClr val="E29F25"/>
                </a:solidFill>
              </a:rPr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" name="Straight Connector 5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Transparency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32" y="1989162"/>
            <a:ext cx="5781967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576913"/>
            <a:ext cx="9557726" cy="247768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Be transparent about your research methods and study </a:t>
            </a:r>
            <a:r>
              <a:rPr lang="en-US" dirty="0" smtClean="0"/>
              <a:t>design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/>
              <a:t>Specify your hypotheses and your analysis plan before you start data collection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Exchange experiences with peers (e.g., through an Open Science Community)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Start small: incorporate good research practices in your student projects and teaching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327" y="2020145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Solutions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5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576913"/>
            <a:ext cx="9557726" cy="174913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Specify your </a:t>
            </a:r>
            <a:r>
              <a:rPr lang="en-US" b="1" dirty="0" smtClean="0"/>
              <a:t>hypotheses</a:t>
            </a:r>
            <a:r>
              <a:rPr lang="en-US" dirty="0" smtClean="0"/>
              <a:t> and your </a:t>
            </a:r>
            <a:r>
              <a:rPr lang="en-US" b="1" dirty="0" smtClean="0"/>
              <a:t>analysis plan </a:t>
            </a:r>
            <a:r>
              <a:rPr lang="en-US" dirty="0" smtClean="0"/>
              <a:t>before you start data collection</a:t>
            </a:r>
          </a:p>
          <a:p>
            <a:pPr marL="749808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Preregistration (Registered Reports; over 200 participating journals!)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327" y="2020145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Solutions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Preregistration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169" y="340728"/>
            <a:ext cx="1651000" cy="165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055" y="1463889"/>
            <a:ext cx="1342228" cy="21571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19879" y="5434328"/>
            <a:ext cx="205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B050"/>
                </a:solidFill>
                <a:hlinkClick r:id="rId6"/>
              </a:rPr>
              <a:t>h</a:t>
            </a:r>
            <a:r>
              <a:rPr lang="en-US" sz="2400" b="1" u="sng" dirty="0" smtClean="0">
                <a:solidFill>
                  <a:srgbClr val="00B050"/>
                </a:solidFill>
                <a:hlinkClick r:id="rId6"/>
              </a:rPr>
              <a:t>ttps://cos.io/</a:t>
            </a:r>
            <a:r>
              <a:rPr lang="en-US" sz="2400" b="1" u="sng" dirty="0" smtClean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107" y="4171532"/>
            <a:ext cx="1980245" cy="11881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0089" y="3836291"/>
            <a:ext cx="1826234" cy="18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2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Preregistration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576913"/>
            <a:ext cx="9557726" cy="174913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Specify your </a:t>
            </a:r>
            <a:r>
              <a:rPr lang="en-US" b="1" dirty="0" smtClean="0"/>
              <a:t>hypotheses</a:t>
            </a:r>
            <a:r>
              <a:rPr lang="en-US" dirty="0" smtClean="0"/>
              <a:t> and your </a:t>
            </a:r>
            <a:r>
              <a:rPr lang="en-US" b="1" dirty="0" smtClean="0"/>
              <a:t>analysis plan </a:t>
            </a:r>
            <a:r>
              <a:rPr lang="en-US" dirty="0" smtClean="0"/>
              <a:t>before you start data collection</a:t>
            </a:r>
          </a:p>
          <a:p>
            <a:pPr marL="749808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Preregistration </a:t>
            </a:r>
            <a:r>
              <a:rPr lang="en-US" dirty="0"/>
              <a:t>(Registered Reports; over 200 participating journals!)</a:t>
            </a:r>
            <a:endParaRPr lang="en-US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40327" y="2020145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Solutions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089" y="3836291"/>
            <a:ext cx="1826234" cy="18037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696154"/>
            <a:ext cx="4588282" cy="23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576913"/>
            <a:ext cx="9557726" cy="174913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Specify your </a:t>
            </a:r>
            <a:r>
              <a:rPr lang="en-US" b="1" dirty="0" smtClean="0"/>
              <a:t>hypotheses</a:t>
            </a:r>
            <a:r>
              <a:rPr lang="en-US" dirty="0" smtClean="0"/>
              <a:t> and your </a:t>
            </a:r>
            <a:r>
              <a:rPr lang="en-US" b="1" dirty="0" smtClean="0"/>
              <a:t>analysis plan </a:t>
            </a:r>
            <a:r>
              <a:rPr lang="en-US" dirty="0" smtClean="0"/>
              <a:t>before you start data collection</a:t>
            </a:r>
          </a:p>
          <a:p>
            <a:pPr marL="749808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Preregistration (Registered Reports)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Problem: Not clear what should be included in the preregistration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327" y="2020145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Challenges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40" y="2985405"/>
            <a:ext cx="1259165" cy="12436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Preregistration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60" y="4229101"/>
            <a:ext cx="5688598" cy="252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808" y="4615556"/>
            <a:ext cx="1999968" cy="7524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4808" y="5386824"/>
            <a:ext cx="205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B050"/>
                </a:solidFill>
                <a:hlinkClick r:id="rId7"/>
              </a:rPr>
              <a:t>h</a:t>
            </a:r>
            <a:r>
              <a:rPr lang="en-US" sz="2400" b="1" u="sng" dirty="0" smtClean="0">
                <a:solidFill>
                  <a:srgbClr val="00B050"/>
                </a:solidFill>
                <a:hlinkClick r:id="rId7"/>
              </a:rPr>
              <a:t>ttps://osf.io/</a:t>
            </a:r>
            <a:r>
              <a:rPr lang="en-US" sz="2400" b="1" u="sng" dirty="0" smtClean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45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576913"/>
            <a:ext cx="9557726" cy="174913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Specify your </a:t>
            </a:r>
            <a:r>
              <a:rPr lang="en-US" b="1" dirty="0" smtClean="0"/>
              <a:t>hypotheses</a:t>
            </a:r>
            <a:r>
              <a:rPr lang="en-US" dirty="0" smtClean="0"/>
              <a:t> and your </a:t>
            </a:r>
            <a:r>
              <a:rPr lang="en-US" b="1" dirty="0" smtClean="0"/>
              <a:t>analysis plan </a:t>
            </a:r>
            <a:r>
              <a:rPr lang="en-US" dirty="0" smtClean="0"/>
              <a:t>before you start data collection</a:t>
            </a:r>
          </a:p>
          <a:p>
            <a:pPr marL="749808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Preregistration (Registered Reports)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Problem: Hypotheses and analysis plan are often too vague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327" y="2020145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Challenges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40" y="2985405"/>
            <a:ext cx="1259165" cy="12436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Preregistration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0327" y="2166963"/>
            <a:ext cx="560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Challenges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628629"/>
            <a:ext cx="9174268" cy="79299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Specify your </a:t>
            </a:r>
            <a:r>
              <a:rPr lang="en-US" b="1" dirty="0"/>
              <a:t>hypotheses</a:t>
            </a:r>
            <a:r>
              <a:rPr lang="en-US" dirty="0"/>
              <a:t> and your </a:t>
            </a:r>
            <a:r>
              <a:rPr lang="en-US" b="1" dirty="0"/>
              <a:t>analysis plan </a:t>
            </a:r>
            <a:r>
              <a:rPr lang="en-US" dirty="0"/>
              <a:t>before you start data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73561" y="3449797"/>
            <a:ext cx="9504159" cy="28126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Hypotheses and Analysis </a:t>
            </a:r>
            <a:r>
              <a:rPr lang="en-US" dirty="0"/>
              <a:t>P</a:t>
            </a:r>
            <a:r>
              <a:rPr lang="en-US" dirty="0" smtClean="0"/>
              <a:t>lans are Ambiguous</a:t>
            </a:r>
          </a:p>
          <a:p>
            <a:pPr marL="749808" lvl="1" indent="-457200">
              <a:buFont typeface="Courier New" charset="0"/>
              <a:buChar char="o"/>
            </a:pPr>
            <a:r>
              <a:rPr lang="en-US" dirty="0" smtClean="0"/>
              <a:t>Example: “</a:t>
            </a:r>
            <a:r>
              <a:rPr lang="en-US" dirty="0"/>
              <a:t>A</a:t>
            </a:r>
            <a:r>
              <a:rPr lang="en-US" dirty="0" smtClean="0"/>
              <a:t>re soccer </a:t>
            </a:r>
            <a:r>
              <a:rPr lang="en-US" dirty="0"/>
              <a:t>referees more likely to give red cards to players with dark skin than to players with light skin</a:t>
            </a:r>
            <a:r>
              <a:rPr lang="en-US" dirty="0" smtClean="0"/>
              <a:t>?”</a:t>
            </a:r>
          </a:p>
          <a:p>
            <a:pPr marL="749808" lvl="1" indent="-457200">
              <a:buFont typeface="+mj-lt"/>
              <a:buAutoNum type="alphaLcParenR"/>
            </a:pPr>
            <a:endParaRPr lang="en-US" dirty="0" smtClean="0"/>
          </a:p>
          <a:p>
            <a:pPr marL="761238" lvl="2" indent="-285750"/>
            <a:r>
              <a:rPr lang="en-US" sz="1600" dirty="0" smtClean="0"/>
              <a:t>Chi-square test? Logistic regression?</a:t>
            </a:r>
          </a:p>
          <a:p>
            <a:pPr marL="761238" lvl="2" indent="-285750"/>
            <a:r>
              <a:rPr lang="en-US" sz="1600" dirty="0" smtClean="0"/>
              <a:t>How do you measure ‘dark’ and ‘light’ skin? Dichotomous factor or multiple levels?</a:t>
            </a:r>
          </a:p>
          <a:p>
            <a:pPr marL="761238" lvl="2" indent="-285750"/>
            <a:r>
              <a:rPr lang="en-US" sz="1600" dirty="0" smtClean="0"/>
              <a:t>Would you control for the referees skin color?</a:t>
            </a:r>
          </a:p>
          <a:p>
            <a:pPr marL="761238" lvl="2" indent="-285750"/>
            <a:r>
              <a:rPr lang="en-US" sz="1600" dirty="0" smtClean="0"/>
              <a:t>Would you treat each red-card decision as an independent observation?</a:t>
            </a:r>
          </a:p>
          <a:p>
            <a:pPr marL="761238" lvl="2" indent="-285750"/>
            <a:r>
              <a:rPr lang="en-US" sz="1600" dirty="0" smtClean="0"/>
              <a:t>Would you try to control for the seniority of the referee?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Preregistration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694" y="356728"/>
            <a:ext cx="2700128" cy="20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628629"/>
            <a:ext cx="9174268" cy="79299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Specify your </a:t>
            </a:r>
            <a:r>
              <a:rPr lang="en-US" b="1" dirty="0"/>
              <a:t>hypotheses</a:t>
            </a:r>
            <a:r>
              <a:rPr lang="en-US" dirty="0"/>
              <a:t> and your </a:t>
            </a:r>
            <a:r>
              <a:rPr lang="en-US" b="1" dirty="0"/>
              <a:t>analysis plan </a:t>
            </a:r>
            <a:r>
              <a:rPr lang="en-US" dirty="0"/>
              <a:t>before you start </a:t>
            </a:r>
            <a:r>
              <a:rPr lang="en-US"/>
              <a:t>data </a:t>
            </a:r>
            <a:r>
              <a:rPr lang="en-US" smtClean="0"/>
              <a:t>collection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73561" y="3449797"/>
            <a:ext cx="9504159" cy="28126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Crucial Information is Missing</a:t>
            </a:r>
          </a:p>
          <a:p>
            <a:pPr marL="749808" lvl="1" indent="-457200">
              <a:buFont typeface="Courier New" charset="0"/>
              <a:buChar char="o"/>
            </a:pPr>
            <a:r>
              <a:rPr lang="en-US" dirty="0"/>
              <a:t>Are you testing assumptions? What will you do if assumptions are violated</a:t>
            </a:r>
            <a:r>
              <a:rPr lang="en-US" dirty="0" smtClean="0"/>
              <a:t>?</a:t>
            </a:r>
          </a:p>
          <a:p>
            <a:pPr marL="749808" lvl="1" indent="-457200">
              <a:buFont typeface="Courier New" charset="0"/>
              <a:buChar char="o"/>
            </a:pPr>
            <a:r>
              <a:rPr lang="en-US" dirty="0" smtClean="0"/>
              <a:t>How do you measure your dependent variable? (Example: “classical music improves attention”)</a:t>
            </a:r>
          </a:p>
          <a:p>
            <a:pPr marL="749808" lvl="1" indent="-457200">
              <a:buFont typeface="+mj-lt"/>
              <a:buAutoNum type="arabicPeriod" startAt="2"/>
            </a:pP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40327" y="2166963"/>
            <a:ext cx="560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Challenges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110589"/>
              </p:ext>
            </p:extLst>
          </p:nvPr>
        </p:nvGraphicFramePr>
        <p:xfrm>
          <a:off x="4906069" y="4433686"/>
          <a:ext cx="22452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052"/>
                <a:gridCol w="449052"/>
                <a:gridCol w="449052"/>
                <a:gridCol w="449052"/>
                <a:gridCol w="449052"/>
              </a:tblGrid>
              <a:tr h="349591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95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95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9591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95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Preregistration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0328" y="2166963"/>
            <a:ext cx="337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Outline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08597" y="3018145"/>
            <a:ext cx="6602297" cy="31286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Confirmatory versus Exploratory Research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Practical Tools to Increase </a:t>
            </a:r>
            <a:r>
              <a:rPr lang="en-US" dirty="0" smtClean="0"/>
              <a:t>Transparency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Preregistration and Analysis Blinding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Teaching Good Research Practices: Student Perspective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 Science and Reproducibility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77694" y="64724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645" y="64724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24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628629"/>
            <a:ext cx="9174268" cy="79299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Specify your </a:t>
            </a:r>
            <a:r>
              <a:rPr lang="en-US" b="1" dirty="0"/>
              <a:t>hypotheses</a:t>
            </a:r>
            <a:r>
              <a:rPr lang="en-US" dirty="0"/>
              <a:t> and your </a:t>
            </a:r>
            <a:r>
              <a:rPr lang="en-US" b="1" dirty="0"/>
              <a:t>analysis plan </a:t>
            </a:r>
            <a:r>
              <a:rPr lang="en-US" dirty="0"/>
              <a:t>before you start </a:t>
            </a:r>
            <a:r>
              <a:rPr lang="en-US"/>
              <a:t>data </a:t>
            </a:r>
            <a:r>
              <a:rPr lang="en-US" smtClean="0"/>
              <a:t>collection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73561" y="3449797"/>
            <a:ext cx="9504159" cy="28126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dirty="0" smtClean="0"/>
              <a:t>Analysis Plans </a:t>
            </a:r>
            <a:r>
              <a:rPr lang="en-US" dirty="0"/>
              <a:t>H</a:t>
            </a:r>
            <a:r>
              <a:rPr lang="en-US" dirty="0" smtClean="0"/>
              <a:t>ave Not </a:t>
            </a:r>
            <a:r>
              <a:rPr lang="en-US" dirty="0"/>
              <a:t>B</a:t>
            </a:r>
            <a:r>
              <a:rPr lang="en-US" dirty="0" smtClean="0"/>
              <a:t>een </a:t>
            </a:r>
            <a:r>
              <a:rPr lang="en-US" dirty="0"/>
              <a:t>T</a:t>
            </a:r>
            <a:r>
              <a:rPr lang="en-US" dirty="0" smtClean="0"/>
              <a:t>ested</a:t>
            </a:r>
          </a:p>
          <a:p>
            <a:pPr marL="749808" lvl="1" indent="-457200">
              <a:buFont typeface="Courier New" charset="0"/>
              <a:buChar char="o"/>
            </a:pPr>
            <a:r>
              <a:rPr lang="en-US" dirty="0" smtClean="0"/>
              <a:t>Create dummy data! (or use data from an similar study/pilot study)</a:t>
            </a:r>
          </a:p>
          <a:p>
            <a:pPr marL="749808" lvl="1" indent="-457200">
              <a:buFont typeface="Courier New" charset="0"/>
              <a:buChar char="o"/>
            </a:pPr>
            <a:r>
              <a:rPr lang="en-US" dirty="0" smtClean="0"/>
              <a:t>Try out your analysis (does your analysis plan actually work?)</a:t>
            </a:r>
          </a:p>
          <a:p>
            <a:pPr marL="749808" lvl="1" indent="-457200">
              <a:buFont typeface="Courier New" charset="0"/>
              <a:buChar char="o"/>
            </a:pPr>
            <a:r>
              <a:rPr lang="en-US" dirty="0" smtClean="0"/>
              <a:t>Ask for feedback for this analysis 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 smtClean="0"/>
          </a:p>
          <a:p>
            <a:pPr marL="749808" lvl="1" indent="-457200">
              <a:buFont typeface="+mj-lt"/>
              <a:buAutoNum type="arabicPeriod" startAt="2"/>
            </a:pP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40327" y="2166963"/>
            <a:ext cx="560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Challenges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645" y="64724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Preregistration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694" y="3233236"/>
            <a:ext cx="2778773" cy="27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628629"/>
            <a:ext cx="9174268" cy="79299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Specify your </a:t>
            </a:r>
            <a:r>
              <a:rPr lang="en-US" b="1" dirty="0"/>
              <a:t>hypotheses</a:t>
            </a:r>
            <a:r>
              <a:rPr lang="en-US" dirty="0"/>
              <a:t> and your </a:t>
            </a:r>
            <a:r>
              <a:rPr lang="en-US" b="1" dirty="0"/>
              <a:t>analysis plan </a:t>
            </a:r>
            <a:r>
              <a:rPr lang="en-US" dirty="0"/>
              <a:t>before you start </a:t>
            </a:r>
            <a:r>
              <a:rPr lang="en-US"/>
              <a:t>data </a:t>
            </a:r>
            <a:r>
              <a:rPr lang="en-US" smtClean="0"/>
              <a:t>collection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73561" y="3449797"/>
            <a:ext cx="9504159" cy="28126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/>
              <a:t>Time pressure and Unexpected Features of the </a:t>
            </a:r>
            <a:r>
              <a:rPr lang="en-US" dirty="0" smtClean="0"/>
              <a:t>Data</a:t>
            </a:r>
          </a:p>
          <a:p>
            <a:pPr marL="749808" lvl="1" indent="-457200">
              <a:buFont typeface="+mj-lt"/>
              <a:buAutoNum type="arabicPeriod" startAt="2"/>
            </a:pP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40327" y="2166963"/>
            <a:ext cx="560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Challenges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645" y="64724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Preregistration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64" y="4166420"/>
            <a:ext cx="2755757" cy="1837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025" y="4166420"/>
            <a:ext cx="2755900" cy="183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 descr="Vrouwe Justitia_Gilles_01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0744" t="14010" r="13992" b="47125"/>
          <a:stretch/>
        </p:blipFill>
        <p:spPr>
          <a:xfrm>
            <a:off x="8527882" y="0"/>
            <a:ext cx="2104622" cy="1772816"/>
          </a:xfrm>
          <a:prstGeom prst="rect">
            <a:avLst/>
          </a:prstGeom>
          <a:effectLst>
            <a:softEdge rad="0"/>
          </a:effectLst>
        </p:spPr>
      </p:pic>
      <p:sp>
        <p:nvSpPr>
          <p:cNvPr id="17" name="Ellipse 16"/>
          <p:cNvSpPr/>
          <p:nvPr/>
        </p:nvSpPr>
        <p:spPr>
          <a:xfrm>
            <a:off x="2567608" y="2204865"/>
            <a:ext cx="6840760" cy="22322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3" name="Straight Connector 12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Preregistration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feld 4"/>
          <p:cNvSpPr txBox="1"/>
          <p:nvPr/>
        </p:nvSpPr>
        <p:spPr>
          <a:xfrm>
            <a:off x="1615114" y="2641253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Lucida Sans" panose="020B0602030504020204" pitchFamily="34" charset="0"/>
              </a:rPr>
              <a:t>Dutilh</a:t>
            </a:r>
            <a:r>
              <a:rPr lang="en-GB" sz="2400" dirty="0">
                <a:latin typeface="Lucida Sans" panose="020B0602030504020204" pitchFamily="34" charset="0"/>
              </a:rPr>
              <a:t> et al. (2017)  </a:t>
            </a:r>
          </a:p>
          <a:p>
            <a:r>
              <a:rPr lang="en-GB" sz="2400" i="1" dirty="0">
                <a:solidFill>
                  <a:srgbClr val="FB8B00"/>
                </a:solidFill>
                <a:latin typeface="Lucida Sans" panose="020B0602030504020204" pitchFamily="34" charset="0"/>
              </a:rPr>
              <a:t>Preregistration of an impossible analysis</a:t>
            </a:r>
          </a:p>
        </p:txBody>
      </p:sp>
      <p:sp>
        <p:nvSpPr>
          <p:cNvPr id="14" name="Textfeld 12"/>
          <p:cNvSpPr txBox="1"/>
          <p:nvPr/>
        </p:nvSpPr>
        <p:spPr>
          <a:xfrm>
            <a:off x="1069113" y="4924150"/>
            <a:ext cx="3920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Lucida Sans" panose="020B0602030504020204" pitchFamily="34" charset="0"/>
              </a:rPr>
              <a:t>Horrigan (2017)  </a:t>
            </a:r>
          </a:p>
          <a:p>
            <a:r>
              <a:rPr lang="en-GB" sz="2400" i="1" dirty="0">
                <a:solidFill>
                  <a:srgbClr val="FB8B00"/>
                </a:solidFill>
                <a:latin typeface="Lucida Sans" panose="020B0602030504020204" pitchFamily="34" charset="0"/>
              </a:rPr>
              <a:t>Spontaneous </a:t>
            </a:r>
            <a:r>
              <a:rPr lang="en-GB" sz="2400" i="1" dirty="0" err="1">
                <a:solidFill>
                  <a:srgbClr val="FB8B00"/>
                </a:solidFill>
                <a:latin typeface="Lucida Sans" panose="020B0602030504020204" pitchFamily="34" charset="0"/>
              </a:rPr>
              <a:t>tumor</a:t>
            </a:r>
            <a:r>
              <a:rPr lang="en-GB" sz="2400" i="1" dirty="0">
                <a:solidFill>
                  <a:srgbClr val="FB8B00"/>
                </a:solidFill>
                <a:latin typeface="Lucida Sans" panose="020B0602030504020204" pitchFamily="34" charset="0"/>
              </a:rPr>
              <a:t> regressions</a:t>
            </a:r>
          </a:p>
        </p:txBody>
      </p:sp>
      <p:sp>
        <p:nvSpPr>
          <p:cNvPr id="15" name="Textfeld 13"/>
          <p:cNvSpPr txBox="1"/>
          <p:nvPr/>
        </p:nvSpPr>
        <p:spPr>
          <a:xfrm>
            <a:off x="4963486" y="4924150"/>
            <a:ext cx="4760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Lucida Sans" panose="020B0602030504020204" pitchFamily="34" charset="0"/>
              </a:rPr>
              <a:t>Arid, </a:t>
            </a:r>
            <a:r>
              <a:rPr lang="en-GB" sz="2400" dirty="0" err="1">
                <a:latin typeface="Lucida Sans" panose="020B0602030504020204" pitchFamily="34" charset="0"/>
              </a:rPr>
              <a:t>Kandela</a:t>
            </a:r>
            <a:r>
              <a:rPr lang="en-GB" sz="2400" dirty="0">
                <a:latin typeface="Lucida Sans" panose="020B0602030504020204" pitchFamily="34" charset="0"/>
              </a:rPr>
              <a:t> &amp; Mantis (2017)  </a:t>
            </a:r>
          </a:p>
          <a:p>
            <a:r>
              <a:rPr lang="en-GB" sz="2400" i="1" dirty="0">
                <a:solidFill>
                  <a:srgbClr val="FB8B00"/>
                </a:solidFill>
                <a:latin typeface="Lucida Sans" panose="020B0602030504020204" pitchFamily="34" charset="0"/>
              </a:rPr>
              <a:t>Unexpected early deaths in control group</a:t>
            </a:r>
          </a:p>
        </p:txBody>
      </p:sp>
      <p:sp>
        <p:nvSpPr>
          <p:cNvPr id="16" name="Textfeld 14"/>
          <p:cNvSpPr txBox="1"/>
          <p:nvPr/>
        </p:nvSpPr>
        <p:spPr>
          <a:xfrm>
            <a:off x="1615114" y="3892560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00A9E6"/>
                </a:solidFill>
                <a:latin typeface="Lucida Sans" panose="020B0602030504020204" pitchFamily="34" charset="0"/>
              </a:rPr>
              <a:t>Reproducibility project: </a:t>
            </a:r>
          </a:p>
          <a:p>
            <a:pPr algn="ctr"/>
            <a:r>
              <a:rPr lang="en-GB" sz="2800" dirty="0">
                <a:solidFill>
                  <a:srgbClr val="00A9E6"/>
                </a:solidFill>
                <a:latin typeface="Lucida Sans" panose="020B0602030504020204" pitchFamily="34" charset="0"/>
              </a:rPr>
              <a:t>Cancer Biology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327" y="2166963"/>
            <a:ext cx="6457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Challenges: </a:t>
            </a:r>
            <a:r>
              <a:rPr lang="en-US" sz="2400" b="1" smtClean="0">
                <a:solidFill>
                  <a:srgbClr val="E29F25"/>
                </a:solidFill>
              </a:rPr>
              <a:t>Unexpected Features of the Data</a:t>
            </a:r>
            <a:endParaRPr lang="en-US" sz="2400" b="1" dirty="0" smtClean="0">
              <a:solidFill>
                <a:srgbClr val="E29F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1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0327" y="2166963"/>
            <a:ext cx="560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Blinded Analysis</a:t>
            </a:r>
          </a:p>
        </p:txBody>
      </p:sp>
      <p:pic>
        <p:nvPicPr>
          <p:cNvPr id="18" name="Inhaltsplatzhalter 3" descr="Vrouwe Justitia_Gilles_01.jpg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5407" t="14009" r="23981" b="20078"/>
          <a:stretch/>
        </p:blipFill>
        <p:spPr>
          <a:xfrm>
            <a:off x="8446567" y="738180"/>
            <a:ext cx="2892664" cy="5328592"/>
          </a:xfrm>
          <a:prstGeom prst="rect">
            <a:avLst/>
          </a:prstGeom>
          <a:effectLst>
            <a:softEdge rad="0"/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08597" y="3018145"/>
            <a:ext cx="3452303" cy="287137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Common practice in (Astro)physics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Allows you to make data-dependent choices without introducing bias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Blinded Analysis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63" y="2166963"/>
            <a:ext cx="3294604" cy="3350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68334" y="5469011"/>
            <a:ext cx="3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MacCoun</a:t>
            </a:r>
            <a:r>
              <a:rPr 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Perlmutter</a:t>
            </a:r>
            <a:r>
              <a:rPr 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(2015)</a:t>
            </a:r>
            <a:endParaRPr lang="en-US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 descr="Vrouwe Justitia_Gilles_01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0744" t="14010" r="13992" b="47125"/>
          <a:stretch/>
        </p:blipFill>
        <p:spPr>
          <a:xfrm>
            <a:off x="8527882" y="0"/>
            <a:ext cx="2104622" cy="1772816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Textfeld 2"/>
          <p:cNvSpPr txBox="1"/>
          <p:nvPr/>
        </p:nvSpPr>
        <p:spPr>
          <a:xfrm>
            <a:off x="2525812" y="5045445"/>
            <a:ext cx="427507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de-DE" sz="2800" dirty="0" err="1" smtClean="0">
                <a:latin typeface="Lucida Sans" panose="020B0602030504020204" pitchFamily="34" charset="0"/>
              </a:rPr>
              <a:t>Experimenter</a:t>
            </a:r>
            <a:r>
              <a:rPr lang="de-DE" sz="2800" dirty="0" smtClean="0">
                <a:latin typeface="Lucida Sans" panose="020B0602030504020204" pitchFamily="34" charset="0"/>
              </a:rPr>
              <a:t> </a:t>
            </a:r>
            <a:r>
              <a:rPr lang="de-DE" sz="2800" dirty="0" err="1" smtClean="0">
                <a:latin typeface="Lucida Sans" panose="020B0602030504020204" pitchFamily="34" charset="0"/>
              </a:rPr>
              <a:t>collects</a:t>
            </a:r>
            <a:r>
              <a:rPr lang="de-DE" sz="2800" dirty="0" smtClean="0">
                <a:latin typeface="Lucida Sans" panose="020B0602030504020204" pitchFamily="34" charset="0"/>
              </a:rPr>
              <a:t> </a:t>
            </a:r>
            <a:r>
              <a:rPr lang="de-DE" sz="2800" dirty="0" err="1" smtClean="0">
                <a:latin typeface="Lucida Sans" panose="020B0602030504020204" pitchFamily="34" charset="0"/>
              </a:rPr>
              <a:t>data</a:t>
            </a:r>
            <a:endParaRPr lang="de-DE" sz="2800" dirty="0">
              <a:latin typeface="Lucida Sans" panose="020B0602030504020204" pitchFamily="34" charset="0"/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567608" y="2204865"/>
            <a:ext cx="6840760" cy="22322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13" y="2361943"/>
            <a:ext cx="2518592" cy="2518592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7388523" y="5055975"/>
            <a:ext cx="33119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de-DE" sz="2800" dirty="0" smtClean="0">
                <a:latin typeface="Lucida Sans" panose="020B0602030504020204" pitchFamily="34" charset="0"/>
              </a:rPr>
              <a:t>Data </a:t>
            </a:r>
            <a:r>
              <a:rPr lang="de-DE" sz="2800" dirty="0" err="1" smtClean="0">
                <a:latin typeface="Lucida Sans" panose="020B0602030504020204" pitchFamily="34" charset="0"/>
              </a:rPr>
              <a:t>is</a:t>
            </a:r>
            <a:r>
              <a:rPr lang="de-DE" sz="2800" dirty="0" smtClean="0">
                <a:latin typeface="Lucida Sans" panose="020B0602030504020204" pitchFamily="34" charset="0"/>
              </a:rPr>
              <a:t> </a:t>
            </a:r>
            <a:r>
              <a:rPr lang="de-DE" sz="2800" dirty="0" err="1" smtClean="0">
                <a:latin typeface="Lucida Sans" panose="020B0602030504020204" pitchFamily="34" charset="0"/>
              </a:rPr>
              <a:t>blinded</a:t>
            </a:r>
            <a:endParaRPr lang="de-DE" sz="2800" dirty="0">
              <a:latin typeface="Lucida Sans" panose="020B0602030504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923372" y="3193597"/>
            <a:ext cx="792088" cy="1368152"/>
          </a:xfrm>
          <a:prstGeom prst="rect">
            <a:avLst/>
          </a:prstGeom>
          <a:solidFill>
            <a:srgbClr val="FB8B00"/>
          </a:solidFill>
          <a:ln>
            <a:solidFill>
              <a:srgbClr val="FB8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990" y="2247004"/>
            <a:ext cx="2798440" cy="27984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0327" y="2166963"/>
            <a:ext cx="560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How does Blinding work?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2" name="Straight Connector 21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Blinded Analysis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8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 descr="Vrouwe Justitia_Gilles_01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0744" t="14010" r="13992" b="47125"/>
          <a:stretch/>
        </p:blipFill>
        <p:spPr>
          <a:xfrm>
            <a:off x="8527882" y="0"/>
            <a:ext cx="2104622" cy="1772816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Textfeld 2"/>
          <p:cNvSpPr txBox="1"/>
          <p:nvPr/>
        </p:nvSpPr>
        <p:spPr>
          <a:xfrm>
            <a:off x="1559496" y="4720285"/>
            <a:ext cx="481340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 startAt="3"/>
            </a:pPr>
            <a:r>
              <a:rPr lang="de-DE" sz="2800" dirty="0" err="1">
                <a:latin typeface="Lucida Sans" panose="020B0602030504020204" pitchFamily="34" charset="0"/>
              </a:rPr>
              <a:t>Experimenter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dirty="0" err="1">
                <a:latin typeface="Lucida Sans" panose="020B0602030504020204" pitchFamily="34" charset="0"/>
              </a:rPr>
              <a:t>gives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dirty="0" err="1">
                <a:latin typeface="Lucida Sans" panose="020B0602030504020204" pitchFamily="34" charset="0"/>
              </a:rPr>
              <a:t>the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i="1" dirty="0" err="1">
                <a:solidFill>
                  <a:srgbClr val="00A9E6"/>
                </a:solidFill>
                <a:latin typeface="Lucida Sans" panose="020B0602030504020204" pitchFamily="34" charset="0"/>
              </a:rPr>
              <a:t>hypotheses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dirty="0" err="1">
                <a:latin typeface="Lucida Sans" panose="020B0602030504020204" pitchFamily="34" charset="0"/>
              </a:rPr>
              <a:t>and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i="1" dirty="0" err="1">
                <a:solidFill>
                  <a:srgbClr val="00A9E6"/>
                </a:solidFill>
                <a:latin typeface="Lucida Sans" panose="020B0602030504020204" pitchFamily="34" charset="0"/>
              </a:rPr>
              <a:t>blinded</a:t>
            </a:r>
            <a:r>
              <a:rPr lang="de-DE" sz="2800" i="1" dirty="0">
                <a:solidFill>
                  <a:srgbClr val="00A9E6"/>
                </a:solidFill>
                <a:latin typeface="Lucida Sans" panose="020B0602030504020204" pitchFamily="34" charset="0"/>
              </a:rPr>
              <a:t> </a:t>
            </a:r>
            <a:r>
              <a:rPr lang="de-DE" sz="2800" i="1" dirty="0" err="1">
                <a:solidFill>
                  <a:srgbClr val="00A9E6"/>
                </a:solidFill>
                <a:latin typeface="Lucida Sans" panose="020B0602030504020204" pitchFamily="34" charset="0"/>
              </a:rPr>
              <a:t>data</a:t>
            </a:r>
            <a:r>
              <a:rPr lang="de-DE" sz="2800" i="1" dirty="0">
                <a:solidFill>
                  <a:srgbClr val="00A9E6"/>
                </a:solidFill>
                <a:latin typeface="Lucida Sans" panose="020B0602030504020204" pitchFamily="34" charset="0"/>
              </a:rPr>
              <a:t> </a:t>
            </a:r>
            <a:r>
              <a:rPr lang="de-DE" sz="2800" dirty="0" err="1">
                <a:latin typeface="Lucida Sans" panose="020B0602030504020204" pitchFamily="34" charset="0"/>
              </a:rPr>
              <a:t>to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dirty="0" err="1">
                <a:latin typeface="Lucida Sans" panose="020B0602030504020204" pitchFamily="34" charset="0"/>
              </a:rPr>
              <a:t>analyst</a:t>
            </a:r>
            <a:endParaRPr lang="de-DE" sz="2800" dirty="0">
              <a:latin typeface="Lucida Sans" panose="020B0602030504020204" pitchFamily="34" charset="0"/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567608" y="2204865"/>
            <a:ext cx="6840760" cy="22322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feld 18"/>
          <p:cNvSpPr txBox="1"/>
          <p:nvPr/>
        </p:nvSpPr>
        <p:spPr>
          <a:xfrm>
            <a:off x="6660934" y="4730816"/>
            <a:ext cx="361153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de-DE" sz="2800" dirty="0" smtClean="0">
                <a:latin typeface="Lucida Sans" panose="020B0602030504020204" pitchFamily="34" charset="0"/>
              </a:rPr>
              <a:t>Analyst </a:t>
            </a:r>
            <a:r>
              <a:rPr lang="de-DE" sz="2800" dirty="0" err="1" smtClean="0">
                <a:latin typeface="Lucida Sans" panose="020B0602030504020204" pitchFamily="34" charset="0"/>
              </a:rPr>
              <a:t>decides</a:t>
            </a:r>
            <a:r>
              <a:rPr lang="de-DE" sz="2800" dirty="0" smtClean="0">
                <a:latin typeface="Lucida Sans" panose="020B0602030504020204" pitchFamily="34" charset="0"/>
              </a:rPr>
              <a:t> </a:t>
            </a:r>
            <a:r>
              <a:rPr lang="de-DE" sz="2800" dirty="0">
                <a:latin typeface="Lucida Sans" panose="020B0602030504020204" pitchFamily="34" charset="0"/>
              </a:rPr>
              <a:t>on </a:t>
            </a:r>
            <a:r>
              <a:rPr lang="de-DE" sz="2800" dirty="0" err="1">
                <a:latin typeface="Lucida Sans" panose="020B0602030504020204" pitchFamily="34" charset="0"/>
              </a:rPr>
              <a:t>analysis</a:t>
            </a:r>
            <a:r>
              <a:rPr lang="de-DE" sz="2800" dirty="0">
                <a:latin typeface="Lucida Sans" panose="020B0602030504020204" pitchFamily="34" charset="0"/>
              </a:rPr>
              <a:t> plan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65" y="2066519"/>
            <a:ext cx="3020363" cy="2412269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60" y="2666530"/>
            <a:ext cx="2633693" cy="18366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5" name="Straight Connector 14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0327" y="2166963"/>
            <a:ext cx="560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How does Blinding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Blinded Analysis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9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 descr="Vrouwe Justitia_Gilles_01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0744" t="14010" r="13992" b="47125"/>
          <a:stretch/>
        </p:blipFill>
        <p:spPr>
          <a:xfrm>
            <a:off x="8527882" y="0"/>
            <a:ext cx="2104622" cy="1772816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Textfeld 2"/>
          <p:cNvSpPr txBox="1"/>
          <p:nvPr/>
        </p:nvSpPr>
        <p:spPr>
          <a:xfrm>
            <a:off x="1798223" y="4720285"/>
            <a:ext cx="427507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rabicPeriod" startAt="5"/>
            </a:pPr>
            <a:r>
              <a:rPr lang="de-DE" sz="2800" dirty="0">
                <a:latin typeface="Lucida Sans" panose="020B0602030504020204" pitchFamily="34" charset="0"/>
              </a:rPr>
              <a:t>Analyst </a:t>
            </a:r>
            <a:r>
              <a:rPr lang="de-DE" sz="2800" dirty="0" err="1">
                <a:latin typeface="Lucida Sans" panose="020B0602030504020204" pitchFamily="34" charset="0"/>
              </a:rPr>
              <a:t>gives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i="1" dirty="0" err="1">
                <a:solidFill>
                  <a:srgbClr val="00D26E"/>
                </a:solidFill>
                <a:latin typeface="Lucida Sans" panose="020B0602030504020204" pitchFamily="34" charset="0"/>
              </a:rPr>
              <a:t>analysis</a:t>
            </a:r>
            <a:r>
              <a:rPr lang="de-DE" sz="2800" i="1" dirty="0">
                <a:solidFill>
                  <a:srgbClr val="00D26E"/>
                </a:solidFill>
                <a:latin typeface="Lucida Sans" panose="020B0602030504020204" pitchFamily="34" charset="0"/>
              </a:rPr>
              <a:t> plan </a:t>
            </a:r>
            <a:r>
              <a:rPr lang="de-DE" sz="2800" dirty="0" err="1">
                <a:latin typeface="Lucida Sans" panose="020B0602030504020204" pitchFamily="34" charset="0"/>
              </a:rPr>
              <a:t>to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dirty="0" err="1">
                <a:latin typeface="Lucida Sans" panose="020B0602030504020204" pitchFamily="34" charset="0"/>
              </a:rPr>
              <a:t>experimenter</a:t>
            </a:r>
            <a:endParaRPr lang="de-DE" sz="2800" dirty="0">
              <a:latin typeface="Lucida Sans" panose="020B0602030504020204" pitchFamily="34" charset="0"/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567608" y="2204865"/>
            <a:ext cx="6840760" cy="22322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feld 18"/>
          <p:cNvSpPr txBox="1"/>
          <p:nvPr/>
        </p:nvSpPr>
        <p:spPr>
          <a:xfrm>
            <a:off x="6660934" y="4730816"/>
            <a:ext cx="361153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de-DE" sz="2800" dirty="0">
                <a:latin typeface="Lucida Sans" panose="020B0602030504020204" pitchFamily="34" charset="0"/>
              </a:rPr>
              <a:t>The </a:t>
            </a:r>
            <a:r>
              <a:rPr lang="de-DE" sz="2800" dirty="0" smtClean="0">
                <a:latin typeface="Lucida Sans" panose="020B0602030504020204" pitchFamily="34" charset="0"/>
              </a:rPr>
              <a:t>blind </a:t>
            </a:r>
            <a:r>
              <a:rPr lang="de-DE" sz="2800" dirty="0" err="1">
                <a:latin typeface="Lucida Sans" panose="020B0602030504020204" pitchFamily="34" charset="0"/>
              </a:rPr>
              <a:t>is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dirty="0" err="1">
                <a:latin typeface="Lucida Sans" panose="020B0602030504020204" pitchFamily="34" charset="0"/>
              </a:rPr>
              <a:t>lifted</a:t>
            </a:r>
            <a:endParaRPr lang="de-DE" sz="2800" dirty="0">
              <a:latin typeface="Lucida Sans" panose="020B0602030504020204" pitchFamily="34" charset="0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1354" y="2648674"/>
            <a:ext cx="2659298" cy="185451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33" y="2520778"/>
            <a:ext cx="1826725" cy="182672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2"/>
          <a:stretch/>
        </p:blipFill>
        <p:spPr>
          <a:xfrm>
            <a:off x="6456041" y="1631232"/>
            <a:ext cx="4005015" cy="36202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8" name="Straight Connector 17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0327" y="2166963"/>
            <a:ext cx="560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How does Blinding work?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Blinded Analysis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 descr="Vrouwe Justitia_Gilles_01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0744" t="14010" r="13992" b="47125"/>
          <a:stretch/>
        </p:blipFill>
        <p:spPr>
          <a:xfrm>
            <a:off x="8527882" y="0"/>
            <a:ext cx="2104622" cy="1772816"/>
          </a:xfrm>
          <a:prstGeom prst="rect">
            <a:avLst/>
          </a:prstGeom>
          <a:effectLst>
            <a:softEdge rad="0"/>
          </a:effectLst>
        </p:spPr>
      </p:pic>
      <p:sp>
        <p:nvSpPr>
          <p:cNvPr id="17" name="Ellipse 16"/>
          <p:cNvSpPr/>
          <p:nvPr/>
        </p:nvSpPr>
        <p:spPr>
          <a:xfrm>
            <a:off x="2567608" y="2204865"/>
            <a:ext cx="6840760" cy="22322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74" y="1775302"/>
            <a:ext cx="5907653" cy="332305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927648" y="4941170"/>
            <a:ext cx="633670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de-DE" sz="2800" dirty="0">
                <a:latin typeface="Lucida Sans" panose="020B0602030504020204" pitchFamily="34" charset="0"/>
              </a:rPr>
              <a:t>Analysis plan </a:t>
            </a:r>
            <a:r>
              <a:rPr lang="de-DE" sz="2800" dirty="0" err="1">
                <a:latin typeface="Lucida Sans" panose="020B0602030504020204" pitchFamily="34" charset="0"/>
              </a:rPr>
              <a:t>is</a:t>
            </a:r>
            <a:r>
              <a:rPr lang="de-DE" sz="2800" dirty="0">
                <a:latin typeface="Lucida Sans" panose="020B0602030504020204" pitchFamily="34" charset="0"/>
              </a:rPr>
              <a:t> </a:t>
            </a:r>
            <a:r>
              <a:rPr lang="de-DE" sz="2800" i="1" dirty="0" err="1">
                <a:solidFill>
                  <a:srgbClr val="FF0000"/>
                </a:solidFill>
                <a:latin typeface="Lucida Sans" panose="020B0602030504020204" pitchFamily="34" charset="0"/>
              </a:rPr>
              <a:t>mechanically</a:t>
            </a:r>
            <a:r>
              <a:rPr lang="de-DE" sz="2800" i="1" dirty="0">
                <a:solidFill>
                  <a:srgbClr val="FF0000"/>
                </a:solidFill>
                <a:latin typeface="Lucida Sans" panose="020B0602030504020204" pitchFamily="34" charset="0"/>
              </a:rPr>
              <a:t> </a:t>
            </a:r>
            <a:r>
              <a:rPr lang="de-DE" sz="2800" dirty="0" err="1">
                <a:latin typeface="Lucida Sans" panose="020B0602030504020204" pitchFamily="34" charset="0"/>
              </a:rPr>
              <a:t>conducted</a:t>
            </a:r>
            <a:r>
              <a:rPr lang="de-DE" sz="2800" dirty="0">
                <a:latin typeface="Lucida Sans" panose="020B0602030504020204" pitchFamily="34" charset="0"/>
              </a:rPr>
              <a:t> on </a:t>
            </a:r>
            <a:r>
              <a:rPr lang="de-DE" sz="2800" dirty="0" err="1">
                <a:latin typeface="Lucida Sans" panose="020B0602030504020204" pitchFamily="34" charset="0"/>
              </a:rPr>
              <a:t>the</a:t>
            </a:r>
            <a:r>
              <a:rPr lang="de-DE" sz="2800" dirty="0">
                <a:latin typeface="Lucida Sans" panose="020B0602030504020204" pitchFamily="34" charset="0"/>
              </a:rPr>
              <a:t> original </a:t>
            </a:r>
            <a:r>
              <a:rPr lang="de-DE" sz="2800" dirty="0" err="1">
                <a:latin typeface="Lucida Sans" panose="020B0602030504020204" pitchFamily="34" charset="0"/>
              </a:rPr>
              <a:t>data</a:t>
            </a:r>
            <a:endParaRPr lang="de-DE" sz="2800" dirty="0">
              <a:latin typeface="Lucida Sans" panose="020B0602030504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3" name="Straight Connector 12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Blinded Analysis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 descr="Vrouwe Justitia_Gilles_01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0744" t="14010" r="13992" b="47125"/>
          <a:stretch/>
        </p:blipFill>
        <p:spPr>
          <a:xfrm>
            <a:off x="8527882" y="0"/>
            <a:ext cx="2104622" cy="1772816"/>
          </a:xfrm>
          <a:prstGeom prst="rect">
            <a:avLst/>
          </a:prstGeom>
          <a:effectLst>
            <a:softEdge rad="0"/>
          </a:effectLst>
        </p:spPr>
      </p:pic>
      <p:sp>
        <p:nvSpPr>
          <p:cNvPr id="17" name="Ellipse 16"/>
          <p:cNvSpPr/>
          <p:nvPr/>
        </p:nvSpPr>
        <p:spPr>
          <a:xfrm>
            <a:off x="2567608" y="2204865"/>
            <a:ext cx="6840760" cy="22322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3" name="Straight Connector 12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Blinded Analysis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0327" y="2166963"/>
            <a:ext cx="85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Different </a:t>
            </a:r>
            <a:r>
              <a:rPr lang="en-US" sz="2400" b="1" smtClean="0">
                <a:solidFill>
                  <a:srgbClr val="E29F25"/>
                </a:solidFill>
              </a:rPr>
              <a:t>Research Designs Demand Different Blinding Methods</a:t>
            </a:r>
            <a:endParaRPr lang="en-US" sz="2400" b="1" dirty="0" smtClean="0">
              <a:solidFill>
                <a:srgbClr val="E29F25"/>
              </a:solidFill>
            </a:endParaRPr>
          </a:p>
        </p:txBody>
      </p:sp>
      <p:sp>
        <p:nvSpPr>
          <p:cNvPr id="15" name="Textfeld 8"/>
          <p:cNvSpPr txBox="1"/>
          <p:nvPr/>
        </p:nvSpPr>
        <p:spPr>
          <a:xfrm>
            <a:off x="1860228" y="2590528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Lucida Sans" panose="020B0602030504020204" pitchFamily="34" charset="0"/>
              </a:rPr>
              <a:t>e.g., </a:t>
            </a:r>
            <a:r>
              <a:rPr lang="en-GB" sz="2800" dirty="0" smtClean="0">
                <a:latin typeface="Lucida Sans" panose="020B0602030504020204" pitchFamily="34" charset="0"/>
              </a:rPr>
              <a:t>Regression</a:t>
            </a:r>
            <a:endParaRPr lang="en-GB" sz="2800" dirty="0">
              <a:latin typeface="Lucida Sans" panose="020B0602030504020204" pitchFamily="34" charset="0"/>
            </a:endParaRPr>
          </a:p>
        </p:txBody>
      </p:sp>
      <p:graphicFrame>
        <p:nvGraphicFramePr>
          <p:cNvPr id="27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6347"/>
              </p:ext>
            </p:extLst>
          </p:nvPr>
        </p:nvGraphicFramePr>
        <p:xfrm>
          <a:off x="2219236" y="3155819"/>
          <a:ext cx="7632847" cy="3108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7636">
                  <a:extLst>
                    <a:ext uri="{9D8B030D-6E8A-4147-A177-3AD203B41FA5}">
                      <a16:colId xmlns:a16="http://schemas.microsoft.com/office/drawing/2014/main" xmlns="" val="4155399873"/>
                    </a:ext>
                  </a:extLst>
                </a:gridCol>
                <a:gridCol w="1805543">
                  <a:extLst>
                    <a:ext uri="{9D8B030D-6E8A-4147-A177-3AD203B41FA5}">
                      <a16:colId xmlns:a16="http://schemas.microsoft.com/office/drawing/2014/main" xmlns="" val="18854214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xmlns="" val="3972986864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xmlns="" val="488937303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xmlns="" val="1233733274"/>
                    </a:ext>
                  </a:extLst>
                </a:gridCol>
              </a:tblGrid>
              <a:tr h="25922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# Facebook </a:t>
                      </a:r>
                      <a:r>
                        <a:rPr lang="de-DE" dirty="0" err="1"/>
                        <a:t>F</a:t>
                      </a:r>
                      <a:r>
                        <a:rPr lang="de-DE" dirty="0" err="1" smtClean="0"/>
                        <a:t>riends</a:t>
                      </a:r>
                      <a:r>
                        <a:rPr lang="de-DE" dirty="0" smtClean="0"/>
                        <a:t> 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Amygdala S</a:t>
                      </a:r>
                      <a:r>
                        <a:rPr lang="de-DE" dirty="0" smtClean="0"/>
                        <a:t>ize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Gender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Age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Overal</a:t>
                      </a:r>
                      <a:r>
                        <a:rPr lang="en-GB" dirty="0"/>
                        <a:t> Brain volume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9951947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190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0.655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1238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1481541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232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0.680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1386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17501213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84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0.647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5791065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311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0286898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138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0.699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1185 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6998799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356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0.732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34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970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638592"/>
                  </a:ext>
                </a:extLst>
              </a:tr>
            </a:tbl>
          </a:graphicData>
        </a:graphic>
      </p:graphicFrame>
      <p:sp>
        <p:nvSpPr>
          <p:cNvPr id="28" name="Pfeil: nach rechts gekrümmt 14"/>
          <p:cNvSpPr/>
          <p:nvPr/>
        </p:nvSpPr>
        <p:spPr>
          <a:xfrm flipV="1">
            <a:off x="1427146" y="4206244"/>
            <a:ext cx="771295" cy="792088"/>
          </a:xfrm>
          <a:prstGeom prst="curvedRightArrow">
            <a:avLst>
              <a:gd name="adj1" fmla="val 10525"/>
              <a:gd name="adj2" fmla="val 30390"/>
              <a:gd name="adj3" fmla="val 26017"/>
            </a:avLst>
          </a:prstGeom>
          <a:solidFill>
            <a:srgbClr val="00E276"/>
          </a:solidFill>
          <a:ln>
            <a:solidFill>
              <a:srgbClr val="00B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Pfeil: nach rechts gekrümmt 17"/>
          <p:cNvSpPr/>
          <p:nvPr/>
        </p:nvSpPr>
        <p:spPr>
          <a:xfrm flipV="1">
            <a:off x="1553382" y="4524361"/>
            <a:ext cx="665854" cy="1655794"/>
          </a:xfrm>
          <a:prstGeom prst="curvedRightArrow">
            <a:avLst>
              <a:gd name="adj1" fmla="val 10525"/>
              <a:gd name="adj2" fmla="val 30390"/>
              <a:gd name="adj3" fmla="val 26017"/>
            </a:avLst>
          </a:prstGeom>
          <a:solidFill>
            <a:srgbClr val="00E276"/>
          </a:solidFill>
          <a:ln>
            <a:solidFill>
              <a:srgbClr val="00B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Pfeil: nach rechts gekrümmt 11"/>
          <p:cNvSpPr/>
          <p:nvPr/>
        </p:nvSpPr>
        <p:spPr>
          <a:xfrm rot="10800000" flipH="1" flipV="1">
            <a:off x="1787187" y="5316059"/>
            <a:ext cx="432047" cy="762392"/>
          </a:xfrm>
          <a:prstGeom prst="curvedRightArrow">
            <a:avLst>
              <a:gd name="adj1" fmla="val 10525"/>
              <a:gd name="adj2" fmla="val 34132"/>
              <a:gd name="adj3" fmla="val 2601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B8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Pfeil: nach rechts gekrümmt 12"/>
          <p:cNvSpPr/>
          <p:nvPr/>
        </p:nvSpPr>
        <p:spPr>
          <a:xfrm>
            <a:off x="1643172" y="4638290"/>
            <a:ext cx="576064" cy="821785"/>
          </a:xfrm>
          <a:prstGeom prst="curvedRightArrow">
            <a:avLst>
              <a:gd name="adj1" fmla="val 10525"/>
              <a:gd name="adj2" fmla="val 30390"/>
              <a:gd name="adj3" fmla="val 2601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B8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Pfeil: nach rechts gekrümmt 15"/>
          <p:cNvSpPr/>
          <p:nvPr/>
        </p:nvSpPr>
        <p:spPr>
          <a:xfrm rot="10800000" flipH="1" flipV="1">
            <a:off x="1571164" y="4170472"/>
            <a:ext cx="665853" cy="971876"/>
          </a:xfrm>
          <a:prstGeom prst="curvedRightArrow">
            <a:avLst>
              <a:gd name="adj1" fmla="val 10525"/>
              <a:gd name="adj2" fmla="val 30207"/>
              <a:gd name="adj3" fmla="val 26017"/>
            </a:avLst>
          </a:prstGeom>
          <a:solidFill>
            <a:srgbClr val="00E276"/>
          </a:solidFill>
          <a:ln>
            <a:solidFill>
              <a:srgbClr val="00B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 descr="Vrouwe Justitia_Gilles_01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0744" t="14010" r="13992" b="47125"/>
          <a:stretch/>
        </p:blipFill>
        <p:spPr>
          <a:xfrm>
            <a:off x="8527882" y="0"/>
            <a:ext cx="2104622" cy="1772816"/>
          </a:xfrm>
          <a:prstGeom prst="rect">
            <a:avLst/>
          </a:prstGeom>
          <a:effectLst>
            <a:softEdge rad="0"/>
          </a:effectLst>
        </p:spPr>
      </p:pic>
      <p:sp>
        <p:nvSpPr>
          <p:cNvPr id="17" name="Ellipse 16"/>
          <p:cNvSpPr/>
          <p:nvPr/>
        </p:nvSpPr>
        <p:spPr>
          <a:xfrm>
            <a:off x="2567608" y="2204865"/>
            <a:ext cx="6840760" cy="22322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3" name="Straight Connector 12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Blinded Analysis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0327" y="2166963"/>
            <a:ext cx="85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Different </a:t>
            </a:r>
            <a:r>
              <a:rPr lang="en-US" sz="2400" b="1" smtClean="0">
                <a:solidFill>
                  <a:srgbClr val="E29F25"/>
                </a:solidFill>
              </a:rPr>
              <a:t>Research Designs Demand Different Blinding Methods</a:t>
            </a:r>
            <a:endParaRPr lang="en-US" sz="2400" b="1" dirty="0" smtClean="0">
              <a:solidFill>
                <a:srgbClr val="E29F25"/>
              </a:solidFill>
            </a:endParaRPr>
          </a:p>
        </p:txBody>
      </p:sp>
      <p:sp>
        <p:nvSpPr>
          <p:cNvPr id="15" name="Textfeld 8"/>
          <p:cNvSpPr txBox="1"/>
          <p:nvPr/>
        </p:nvSpPr>
        <p:spPr>
          <a:xfrm>
            <a:off x="1860228" y="2590528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Lucida Sans" panose="020B0602030504020204" pitchFamily="34" charset="0"/>
              </a:rPr>
              <a:t>e.g., </a:t>
            </a:r>
            <a:r>
              <a:rPr lang="en-GB" sz="2800" dirty="0" smtClean="0">
                <a:latin typeface="Lucida Sans" panose="020B0602030504020204" pitchFamily="34" charset="0"/>
              </a:rPr>
              <a:t>Regression</a:t>
            </a:r>
            <a:endParaRPr lang="en-GB" sz="2800" dirty="0">
              <a:latin typeface="Lucida Sans" panose="020B0602030504020204" pitchFamily="34" charset="0"/>
            </a:endParaRPr>
          </a:p>
        </p:txBody>
      </p:sp>
      <p:graphicFrame>
        <p:nvGraphicFramePr>
          <p:cNvPr id="34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19279"/>
              </p:ext>
            </p:extLst>
          </p:nvPr>
        </p:nvGraphicFramePr>
        <p:xfrm>
          <a:off x="2219236" y="3149497"/>
          <a:ext cx="7632847" cy="3108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7636">
                  <a:extLst>
                    <a:ext uri="{9D8B030D-6E8A-4147-A177-3AD203B41FA5}">
                      <a16:colId xmlns:a16="http://schemas.microsoft.com/office/drawing/2014/main" xmlns="" val="4155399873"/>
                    </a:ext>
                  </a:extLst>
                </a:gridCol>
                <a:gridCol w="1805543">
                  <a:extLst>
                    <a:ext uri="{9D8B030D-6E8A-4147-A177-3AD203B41FA5}">
                      <a16:colId xmlns:a16="http://schemas.microsoft.com/office/drawing/2014/main" xmlns="" val="18854214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xmlns="" val="3972986864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xmlns="" val="488937303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xmlns="" val="1233733274"/>
                    </a:ext>
                  </a:extLst>
                </a:gridCol>
              </a:tblGrid>
              <a:tr h="25922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# Facebook </a:t>
                      </a:r>
                      <a:r>
                        <a:rPr lang="de-DE" dirty="0" err="1"/>
                        <a:t>F</a:t>
                      </a:r>
                      <a:r>
                        <a:rPr lang="de-DE" dirty="0" err="1" smtClean="0"/>
                        <a:t>riends</a:t>
                      </a:r>
                      <a:r>
                        <a:rPr lang="de-DE" dirty="0" smtClean="0"/>
                        <a:t> 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Amygdala S</a:t>
                      </a:r>
                      <a:r>
                        <a:rPr lang="de-DE" dirty="0" smtClean="0"/>
                        <a:t>ize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Gender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Age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Overall </a:t>
                      </a:r>
                      <a:r>
                        <a:rPr lang="en-GB" dirty="0"/>
                        <a:t>Brain volume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9951947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84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0.655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1238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1481541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356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0.680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1386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17501213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190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0.647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5791065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232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0286898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138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0.699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1185 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6998799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311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0.732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34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970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63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55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rgbClr val="C00000"/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0327" y="2166963"/>
            <a:ext cx="567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Disclaimer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69955" y="2717529"/>
            <a:ext cx="8087803" cy="312447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Slides </a:t>
            </a:r>
            <a:r>
              <a:rPr lang="en-US" dirty="0" smtClean="0">
                <a:solidFill>
                  <a:srgbClr val="C00000"/>
                </a:solidFill>
              </a:rPr>
              <a:t>on Confirmatory </a:t>
            </a:r>
            <a:r>
              <a:rPr lang="en-US" dirty="0">
                <a:solidFill>
                  <a:srgbClr val="C00000"/>
                </a:solidFill>
              </a:rPr>
              <a:t>versus Exploratory </a:t>
            </a:r>
            <a:r>
              <a:rPr lang="en-US" dirty="0" smtClean="0">
                <a:solidFill>
                  <a:srgbClr val="C00000"/>
                </a:solidFill>
              </a:rPr>
              <a:t>Research were </a:t>
            </a:r>
            <a:r>
              <a:rPr lang="en-US" dirty="0">
                <a:solidFill>
                  <a:srgbClr val="C00000"/>
                </a:solidFill>
              </a:rPr>
              <a:t>taken from </a:t>
            </a:r>
            <a:r>
              <a:rPr lang="en-US" dirty="0" smtClean="0">
                <a:solidFill>
                  <a:srgbClr val="C00000"/>
                </a:solidFill>
              </a:rPr>
              <a:t>Eric-Jan </a:t>
            </a:r>
            <a:r>
              <a:rPr lang="en-US" dirty="0" err="1">
                <a:solidFill>
                  <a:srgbClr val="C00000"/>
                </a:solidFill>
              </a:rPr>
              <a:t>Wagenmakers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TeaP</a:t>
            </a:r>
            <a:r>
              <a:rPr lang="en-US" dirty="0">
                <a:solidFill>
                  <a:srgbClr val="C00000"/>
                </a:solidFill>
              </a:rPr>
              <a:t> talk on the reproducibility crisis and future prospects of transparent research practices. 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C00000"/>
                </a:solidFill>
              </a:rPr>
              <a:t>His talk is </a:t>
            </a:r>
            <a:r>
              <a:rPr lang="en-US" dirty="0">
                <a:solidFill>
                  <a:srgbClr val="C00000"/>
                </a:solidFill>
              </a:rPr>
              <a:t>available at: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https://www.youtube.com/watch?v=LxRHkk2MBWw&amp;t=365s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 descr="Vrouwe Justitia_Gilles_01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0744" t="14010" r="13992" b="47125"/>
          <a:stretch/>
        </p:blipFill>
        <p:spPr>
          <a:xfrm>
            <a:off x="8527882" y="0"/>
            <a:ext cx="2104622" cy="1772816"/>
          </a:xfrm>
          <a:prstGeom prst="rect">
            <a:avLst/>
          </a:prstGeom>
          <a:effectLst>
            <a:softEdge rad="0"/>
          </a:effectLst>
        </p:spPr>
      </p:pic>
      <p:sp>
        <p:nvSpPr>
          <p:cNvPr id="17" name="Ellipse 16"/>
          <p:cNvSpPr/>
          <p:nvPr/>
        </p:nvSpPr>
        <p:spPr>
          <a:xfrm>
            <a:off x="2567608" y="2204865"/>
            <a:ext cx="6840760" cy="22322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3" name="Straight Connector 12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Blinded Analysis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0327" y="2166963"/>
            <a:ext cx="85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Different </a:t>
            </a:r>
            <a:r>
              <a:rPr lang="en-US" sz="2400" b="1" smtClean="0">
                <a:solidFill>
                  <a:srgbClr val="E29F25"/>
                </a:solidFill>
              </a:rPr>
              <a:t>Research Designs Demand Different Blinding Methods</a:t>
            </a:r>
            <a:endParaRPr lang="en-US" sz="2400" b="1" dirty="0" smtClean="0">
              <a:solidFill>
                <a:srgbClr val="E29F25"/>
              </a:solidFill>
            </a:endParaRPr>
          </a:p>
        </p:txBody>
      </p:sp>
      <p:graphicFrame>
        <p:nvGraphicFramePr>
          <p:cNvPr id="14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7713"/>
              </p:ext>
            </p:extLst>
          </p:nvPr>
        </p:nvGraphicFramePr>
        <p:xfrm>
          <a:off x="2940348" y="3454623"/>
          <a:ext cx="6912768" cy="266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359743927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6824567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757947524"/>
                    </a:ext>
                  </a:extLst>
                </a:gridCol>
              </a:tblGrid>
              <a:tr h="88809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male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ucida Sans" panose="020B0602030504020204" pitchFamily="34" charset="0"/>
                        </a:rPr>
                        <a:t>female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0840516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high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13.7 (   SD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14.5 (   SD 1.2)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7422458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low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11.8 (   SD 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9.46 (   SD 2.5)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3984903"/>
                  </a:ext>
                </a:extLst>
              </a:tr>
            </a:tbl>
          </a:graphicData>
        </a:graphic>
      </p:graphicFrame>
      <p:sp>
        <p:nvSpPr>
          <p:cNvPr id="15" name="Textfeld 8"/>
          <p:cNvSpPr txBox="1"/>
          <p:nvPr/>
        </p:nvSpPr>
        <p:spPr>
          <a:xfrm>
            <a:off x="1860228" y="2590528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Lucida Sans" panose="020B0602030504020204" pitchFamily="34" charset="0"/>
              </a:rPr>
              <a:t>e.g., ANOVA</a:t>
            </a:r>
          </a:p>
        </p:txBody>
      </p:sp>
      <p:sp>
        <p:nvSpPr>
          <p:cNvPr id="16" name="Textfeld 9"/>
          <p:cNvSpPr txBox="1"/>
          <p:nvPr/>
        </p:nvSpPr>
        <p:spPr>
          <a:xfrm>
            <a:off x="5910425" y="2859396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Gender</a:t>
            </a:r>
          </a:p>
        </p:txBody>
      </p:sp>
      <p:sp>
        <p:nvSpPr>
          <p:cNvPr id="26" name="Textfeld 10"/>
          <p:cNvSpPr txBox="1"/>
          <p:nvPr/>
        </p:nvSpPr>
        <p:spPr>
          <a:xfrm rot="16200000">
            <a:off x="995424" y="4966084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207383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 descr="Vrouwe Justitia_Gilles_01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0744" t="14010" r="13992" b="47125"/>
          <a:stretch/>
        </p:blipFill>
        <p:spPr>
          <a:xfrm>
            <a:off x="8527882" y="0"/>
            <a:ext cx="2104622" cy="1772816"/>
          </a:xfrm>
          <a:prstGeom prst="rect">
            <a:avLst/>
          </a:prstGeom>
          <a:effectLst>
            <a:softEdge rad="0"/>
          </a:effectLst>
        </p:spPr>
      </p:pic>
      <p:sp>
        <p:nvSpPr>
          <p:cNvPr id="17" name="Ellipse 16"/>
          <p:cNvSpPr/>
          <p:nvPr/>
        </p:nvSpPr>
        <p:spPr>
          <a:xfrm>
            <a:off x="2567608" y="2204865"/>
            <a:ext cx="6840760" cy="22322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3" name="Straight Connector 12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19236" y="596635"/>
            <a:ext cx="559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Blinded Analysis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0327" y="2166963"/>
            <a:ext cx="8552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Different </a:t>
            </a:r>
            <a:r>
              <a:rPr lang="en-US" sz="2400" b="1" smtClean="0">
                <a:solidFill>
                  <a:srgbClr val="E29F25"/>
                </a:solidFill>
              </a:rPr>
              <a:t>Research Designs Demand Different Blinding Methods</a:t>
            </a:r>
            <a:endParaRPr lang="en-US" sz="2400" b="1" dirty="0" smtClean="0">
              <a:solidFill>
                <a:srgbClr val="E29F25"/>
              </a:solidFill>
            </a:endParaRPr>
          </a:p>
        </p:txBody>
      </p:sp>
      <p:graphicFrame>
        <p:nvGraphicFramePr>
          <p:cNvPr id="2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06506"/>
              </p:ext>
            </p:extLst>
          </p:nvPr>
        </p:nvGraphicFramePr>
        <p:xfrm>
          <a:off x="2940348" y="3444749"/>
          <a:ext cx="6912768" cy="266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359743927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6824567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757947524"/>
                    </a:ext>
                  </a:extLst>
                </a:gridCol>
              </a:tblGrid>
              <a:tr h="88809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0840516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   </a:t>
                      </a:r>
                      <a:r>
                        <a:rPr lang="en-GB" b="1" dirty="0">
                          <a:solidFill>
                            <a:srgbClr val="EC5940"/>
                          </a:solidFill>
                        </a:rPr>
                        <a:t>0</a:t>
                      </a:r>
                      <a:r>
                        <a:rPr lang="en-GB" dirty="0"/>
                        <a:t> (   SD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   </a:t>
                      </a:r>
                      <a:r>
                        <a:rPr lang="en-GB" b="1" dirty="0">
                          <a:solidFill>
                            <a:srgbClr val="EC5940"/>
                          </a:solidFill>
                        </a:rPr>
                        <a:t>0</a:t>
                      </a:r>
                      <a:r>
                        <a:rPr lang="en-GB" dirty="0"/>
                        <a:t> (   SD 1.2)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7422458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   </a:t>
                      </a:r>
                      <a:r>
                        <a:rPr lang="en-GB" b="1" dirty="0">
                          <a:solidFill>
                            <a:srgbClr val="EC5940"/>
                          </a:solidFill>
                        </a:rPr>
                        <a:t>0</a:t>
                      </a:r>
                      <a:r>
                        <a:rPr lang="en-GB" dirty="0"/>
                        <a:t> (   SD 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   </a:t>
                      </a:r>
                      <a:r>
                        <a:rPr lang="en-GB" b="1" dirty="0">
                          <a:solidFill>
                            <a:srgbClr val="EC5940"/>
                          </a:solidFill>
                        </a:rPr>
                        <a:t>0</a:t>
                      </a:r>
                      <a:r>
                        <a:rPr lang="en-GB" dirty="0"/>
                        <a:t> (   SD 2.5)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3984903"/>
                  </a:ext>
                </a:extLst>
              </a:tr>
            </a:tbl>
          </a:graphicData>
        </a:graphic>
      </p:graphicFrame>
      <p:sp>
        <p:nvSpPr>
          <p:cNvPr id="23" name="Textfeld 8"/>
          <p:cNvSpPr txBox="1"/>
          <p:nvPr/>
        </p:nvSpPr>
        <p:spPr>
          <a:xfrm>
            <a:off x="1860228" y="2580654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Lucida Sans" panose="020B0602030504020204" pitchFamily="34" charset="0"/>
              </a:rPr>
              <a:t>e.g., ANOVA</a:t>
            </a:r>
          </a:p>
        </p:txBody>
      </p:sp>
      <p:sp>
        <p:nvSpPr>
          <p:cNvPr id="24" name="Textfeld 9"/>
          <p:cNvSpPr txBox="1"/>
          <p:nvPr/>
        </p:nvSpPr>
        <p:spPr>
          <a:xfrm>
            <a:off x="5910425" y="2849522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Gender</a:t>
            </a:r>
          </a:p>
        </p:txBody>
      </p:sp>
      <p:sp>
        <p:nvSpPr>
          <p:cNvPr id="25" name="Textfeld 10"/>
          <p:cNvSpPr txBox="1"/>
          <p:nvPr/>
        </p:nvSpPr>
        <p:spPr>
          <a:xfrm rot="16200000">
            <a:off x="995424" y="4956210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15633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576913"/>
            <a:ext cx="9557726" cy="247768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Be transparent about your research methods and study </a:t>
            </a:r>
            <a:r>
              <a:rPr lang="en-US" dirty="0" smtClean="0"/>
              <a:t>design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Specify your hypotheses and your analysis plan before you start data collection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/>
              <a:t>Exchange experiences with peers (e.g., through an Open Science Community)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Start small: incorporate good research practices in your student projects and teaching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327" y="2020145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Solutions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7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952850"/>
            <a:ext cx="7241572" cy="4066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2219237" y="227305"/>
            <a:ext cx="7242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 Science Communities in </a:t>
            </a:r>
            <a:r>
              <a:rPr lang="en-US" sz="4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Netherlands</a:t>
            </a:r>
            <a:endParaRPr lang="en-US" sz="4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1395" y="2733343"/>
            <a:ext cx="3332597" cy="252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14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0328" y="2166963"/>
            <a:ext cx="337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Further Topics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Available Resources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1146340"/>
            <a:ext cx="1968500" cy="1917700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208597" y="3018145"/>
            <a:ext cx="6360603" cy="287137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Open Data and Open Access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JASP Data Documentation Guidelines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Helpdesks at University Libraries </a:t>
            </a:r>
          </a:p>
          <a:p>
            <a:pPr marL="749808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(in Heerlen: </a:t>
            </a:r>
            <a:r>
              <a:rPr lang="en-US" dirty="0" err="1" smtClean="0"/>
              <a:t>Gjalt-Jorn</a:t>
            </a:r>
            <a:r>
              <a:rPr lang="en-US" dirty="0" smtClean="0"/>
              <a:t> Peters)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04" y="3381449"/>
            <a:ext cx="6019800" cy="2897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100" y="1356563"/>
            <a:ext cx="3740150" cy="1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576913"/>
            <a:ext cx="9557726" cy="247768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Be transparent about your research methods and study </a:t>
            </a:r>
            <a:r>
              <a:rPr lang="en-US" dirty="0" smtClean="0"/>
              <a:t>design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Specify your hypotheses and your analysis plan before you start data collection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Exchange experiences with peers (e.g., through an Open Science Community)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/>
              <a:t>Start small: incorporate good research practices in your student projects and teaching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327" y="2020145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Solutions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677601" y="4747519"/>
            <a:ext cx="5313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Sarafoglou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A.,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Hoogeveen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S., Matzke D., &amp;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Wagenmakers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E.-J. (in press). Teaching Good Research Practices: Protocol of a Research Master Course. Preprint available on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PsyArXiv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600" dirty="0"/>
              <a:t> </a:t>
            </a:r>
            <a:r>
              <a:rPr lang="en-US" sz="1600" dirty="0">
                <a:hlinkClick r:id="rId3"/>
              </a:rPr>
              <a:t>https://psyarxiv.com/gvesh/</a:t>
            </a:r>
            <a:endParaRPr lang="en-US" sz="1600" b="1" dirty="0" smtClean="0">
              <a:solidFill>
                <a:srgbClr val="E29F2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Teaching Good Research Practices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3" y="2009443"/>
            <a:ext cx="5907320" cy="4022725"/>
          </a:xfrm>
        </p:spPr>
      </p:pic>
      <p:sp>
        <p:nvSpPr>
          <p:cNvPr id="10" name="TextBox 9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Google Shape;10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1395" y="2009443"/>
            <a:ext cx="3332597" cy="2525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91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3554250" y="1673350"/>
            <a:ext cx="8512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 sz="6000"/>
              <a:t>Open Science: </a:t>
            </a:r>
            <a:endParaRPr sz="60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 sz="6000"/>
              <a:t>The Student Experience </a:t>
            </a:r>
            <a:endParaRPr sz="6000"/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00" y="2101715"/>
            <a:ext cx="2864252" cy="2148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1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/>
        </p:nvSpPr>
        <p:spPr>
          <a:xfrm>
            <a:off x="540328" y="2166963"/>
            <a:ext cx="337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>
              <a:solidFill>
                <a:srgbClr val="FB8B00"/>
              </a:solidFill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1208597" y="2789545"/>
            <a:ext cx="4297500" cy="28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n-US"/>
              <a:t>Why?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n-US"/>
              <a:t>Supervisor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Teacher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Study Program 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Advisor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Challenges 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Improvements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2219225" y="227300"/>
            <a:ext cx="67383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Open Science: </a:t>
            </a:r>
            <a:endParaRPr sz="4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Student Experience</a:t>
            </a:r>
            <a:endParaRPr/>
          </a:p>
        </p:txBody>
      </p:sp>
      <p:cxnSp>
        <p:nvCxnSpPr>
          <p:cNvPr id="117" name="Google Shape;117;p14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93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/>
        </p:nvSpPr>
        <p:spPr>
          <a:xfrm>
            <a:off x="540326" y="2166975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Why?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2219225" y="237250"/>
            <a:ext cx="91200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Importance of </a:t>
            </a:r>
            <a:endParaRPr sz="4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Open Science in The Study Program </a:t>
            </a:r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15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 txBox="1">
            <a:spLocks noGrp="1"/>
          </p:cNvSpPr>
          <p:nvPr>
            <p:ph type="body" idx="1"/>
          </p:nvPr>
        </p:nvSpPr>
        <p:spPr>
          <a:xfrm>
            <a:off x="1208601" y="2789550"/>
            <a:ext cx="5684400" cy="28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n-US"/>
              <a:t>Why not?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If universities teach students how to do research, then teach them to do research the right way </a:t>
            </a:r>
            <a:endParaRPr sz="2000"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n-US"/>
              <a:t>Researchers of the future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n-US"/>
              <a:t>Change the research culture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Publish, publish, publish </a:t>
            </a:r>
            <a:endParaRPr sz="2000"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61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0327" y="2166963"/>
            <a:ext cx="567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Using the Data Twice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08597" y="3018145"/>
            <a:ext cx="8087803" cy="28713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There is a conceptual distinction between </a:t>
            </a:r>
            <a:r>
              <a:rPr lang="en-US" b="1" dirty="0" smtClean="0"/>
              <a:t>hypothesis-generating</a:t>
            </a:r>
            <a:r>
              <a:rPr lang="en-US" dirty="0" smtClean="0"/>
              <a:t> and </a:t>
            </a:r>
            <a:r>
              <a:rPr lang="en-US" b="1" dirty="0" smtClean="0"/>
              <a:t>hypothesis-testing</a:t>
            </a:r>
            <a:r>
              <a:rPr lang="en-US" dirty="0" smtClean="0"/>
              <a:t> research (De Groot 1956/2014; </a:t>
            </a:r>
            <a:r>
              <a:rPr lang="en-US" dirty="0" err="1" smtClean="0"/>
              <a:t>Reichenbach</a:t>
            </a:r>
            <a:r>
              <a:rPr lang="en-US" dirty="0" smtClean="0"/>
              <a:t>, 1938)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When the data inspire a hypothesis, you cannot use the same data to test this hypothesis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6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/>
        </p:nvSpPr>
        <p:spPr>
          <a:xfrm>
            <a:off x="2219225" y="227300"/>
            <a:ext cx="71514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Open Science: </a:t>
            </a:r>
            <a:endParaRPr sz="4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Student Experience</a:t>
            </a:r>
            <a:endParaRPr/>
          </a:p>
        </p:txBody>
      </p:sp>
      <p:cxnSp>
        <p:nvCxnSpPr>
          <p:cNvPr id="139" name="Google Shape;139;p16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350" y="3621453"/>
            <a:ext cx="2464350" cy="20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176" y="2046898"/>
            <a:ext cx="1080924" cy="12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5490675" y="579080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B8B00"/>
                </a:solidFill>
                <a:latin typeface="Calibri"/>
                <a:ea typeface="Calibri"/>
                <a:cs typeface="Calibri"/>
                <a:sym typeface="Calibri"/>
              </a:rPr>
              <a:t>The student </a:t>
            </a:r>
            <a:endParaRPr>
              <a:solidFill>
                <a:srgbClr val="FB8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6"/>
          <p:cNvCxnSpPr/>
          <p:nvPr/>
        </p:nvCxnSpPr>
        <p:spPr>
          <a:xfrm>
            <a:off x="3653425" y="3423775"/>
            <a:ext cx="876900" cy="4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16"/>
          <p:cNvSpPr txBox="1"/>
          <p:nvPr/>
        </p:nvSpPr>
        <p:spPr>
          <a:xfrm>
            <a:off x="2442675" y="350480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B8B00"/>
                </a:solidFill>
                <a:latin typeface="Calibri"/>
                <a:ea typeface="Calibri"/>
                <a:cs typeface="Calibri"/>
                <a:sym typeface="Calibri"/>
              </a:rPr>
              <a:t>The teacher </a:t>
            </a:r>
            <a:endParaRPr>
              <a:solidFill>
                <a:srgbClr val="FB8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426" y="2123098"/>
            <a:ext cx="1080924" cy="12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9370600" y="354525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B8B00"/>
                </a:solidFill>
                <a:latin typeface="Calibri"/>
                <a:ea typeface="Calibri"/>
                <a:cs typeface="Calibri"/>
                <a:sym typeface="Calibri"/>
              </a:rPr>
              <a:t>The supervisor  </a:t>
            </a:r>
            <a:endParaRPr>
              <a:solidFill>
                <a:srgbClr val="FB8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16"/>
          <p:cNvCxnSpPr/>
          <p:nvPr/>
        </p:nvCxnSpPr>
        <p:spPr>
          <a:xfrm flipH="1">
            <a:off x="7975050" y="3590800"/>
            <a:ext cx="1043700" cy="4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8" name="Google Shape;14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126" y="1970598"/>
            <a:ext cx="715125" cy="83124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5713000" y="285945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B8B00"/>
                </a:solidFill>
                <a:latin typeface="Calibri"/>
                <a:ea typeface="Calibri"/>
                <a:cs typeface="Calibri"/>
                <a:sym typeface="Calibri"/>
              </a:rPr>
              <a:t>The study program  </a:t>
            </a:r>
            <a:endParaRPr>
              <a:solidFill>
                <a:srgbClr val="FB8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16"/>
          <p:cNvCxnSpPr/>
          <p:nvPr/>
        </p:nvCxnSpPr>
        <p:spPr>
          <a:xfrm flipH="1">
            <a:off x="6478175" y="3184075"/>
            <a:ext cx="48600" cy="2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1" name="Google Shape;15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46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/>
        </p:nvSpPr>
        <p:spPr>
          <a:xfrm>
            <a:off x="540326" y="2166975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Open Science Practices in Internship or Thesis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2219225" y="237250"/>
            <a:ext cx="5968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Importance of the Supervisor  </a:t>
            </a:r>
            <a:endParaRPr/>
          </a:p>
        </p:txBody>
      </p:sp>
      <p:cxnSp>
        <p:nvCxnSpPr>
          <p:cNvPr id="161" name="Google Shape;161;p17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208601" y="2789550"/>
            <a:ext cx="5492100" cy="28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US"/>
              <a:t>Preregistration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Benefits </a:t>
            </a:r>
            <a:endParaRPr sz="2000"/>
          </a:p>
          <a:p>
            <a:pPr marL="749808" lvl="3" indent="-195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Confirmatory versus Exploratory </a:t>
            </a:r>
            <a:endParaRPr sz="2000"/>
          </a:p>
          <a:p>
            <a:pPr marL="749808" lvl="3" indent="-195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Feedback from supervisor before analysis </a:t>
            </a:r>
            <a:endParaRPr sz="2000"/>
          </a:p>
          <a:p>
            <a:pPr marL="749808" lvl="3" indent="-195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Analysis plan ready before data collection</a:t>
            </a:r>
            <a:endParaRPr sz="2000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4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/>
        </p:nvSpPr>
        <p:spPr>
          <a:xfrm>
            <a:off x="540326" y="2166975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Methodology Shop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219225" y="237250"/>
            <a:ext cx="5968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Importance of the Supervisor  </a:t>
            </a:r>
            <a:endParaRPr/>
          </a:p>
        </p:txBody>
      </p:sp>
      <p:cxnSp>
        <p:nvCxnSpPr>
          <p:cNvPr id="173" name="Google Shape;173;p18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208600" y="2408550"/>
            <a:ext cx="7468800" cy="28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540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en-US"/>
              <a:t>Free methodological advice </a:t>
            </a:r>
            <a:endParaRPr/>
          </a:p>
          <a:p>
            <a:pPr marL="457200" lvl="0" indent="-4540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en-US"/>
              <a:t>Students come by with their analysis problems when it is already too late</a:t>
            </a:r>
            <a:endParaRPr/>
          </a:p>
          <a:p>
            <a:pPr marL="457200" lvl="0" indent="-4540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en-US"/>
              <a:t>Come before conducting your analysis to make an analysis plan</a:t>
            </a:r>
            <a:endParaRPr/>
          </a:p>
          <a:p>
            <a:pPr marL="566928" lvl="2" indent="-1828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000"/>
              <a:t>Preregistration avoids that students still stress at the end of their project about their analyses </a:t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8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/>
        </p:nvSpPr>
        <p:spPr>
          <a:xfrm>
            <a:off x="540326" y="2166975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Open Science Practices in Internship or Thesis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2219225" y="237250"/>
            <a:ext cx="5968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Importance of the Supervisor  </a:t>
            </a:r>
            <a:endParaRPr/>
          </a:p>
        </p:txBody>
      </p:sp>
      <p:cxnSp>
        <p:nvCxnSpPr>
          <p:cNvPr id="185" name="Google Shape;185;p19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1208597" y="2789545"/>
            <a:ext cx="4297500" cy="28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US"/>
              <a:t>Preregistration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OSF </a:t>
            </a:r>
            <a:endParaRPr sz="2000"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Proposal </a:t>
            </a:r>
            <a:endParaRPr sz="2000"/>
          </a:p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Open Data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Shared data </a:t>
            </a:r>
            <a:endParaRPr sz="2000"/>
          </a:p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Open Code </a:t>
            </a:r>
            <a:endParaRPr/>
          </a:p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Open Material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Provided access to material </a:t>
            </a:r>
            <a:endParaRPr sz="2000"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1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540326" y="2166975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Open Science Practices in Courses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2219225" y="237250"/>
            <a:ext cx="5968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Importance of the Teacher   </a:t>
            </a:r>
            <a:endParaRPr/>
          </a:p>
        </p:txBody>
      </p:sp>
      <p:cxnSp>
        <p:nvCxnSpPr>
          <p:cNvPr id="197" name="Google Shape;197;p20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20"/>
          <p:cNvSpPr txBox="1">
            <a:spLocks noGrp="1"/>
          </p:cNvSpPr>
          <p:nvPr>
            <p:ph type="body" idx="1"/>
          </p:nvPr>
        </p:nvSpPr>
        <p:spPr>
          <a:xfrm>
            <a:off x="1208600" y="2789550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US"/>
              <a:t>Preregistration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Predata report </a:t>
            </a:r>
            <a:endParaRPr sz="2000"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Either applied or discussed </a:t>
            </a:r>
            <a:endParaRPr sz="20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10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/>
        </p:nvSpPr>
        <p:spPr>
          <a:xfrm>
            <a:off x="540326" y="2166975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Other Open Science Practices in Courses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2219225" y="237250"/>
            <a:ext cx="5968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Importance of the Teacher   </a:t>
            </a:r>
            <a:endParaRPr/>
          </a:p>
        </p:txBody>
      </p:sp>
      <p:cxnSp>
        <p:nvCxnSpPr>
          <p:cNvPr id="209" name="Google Shape;209;p21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21"/>
          <p:cNvSpPr txBox="1">
            <a:spLocks noGrp="1"/>
          </p:cNvSpPr>
          <p:nvPr>
            <p:ph type="body" idx="1"/>
          </p:nvPr>
        </p:nvSpPr>
        <p:spPr>
          <a:xfrm>
            <a:off x="1132400" y="2484750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Share R Code/SPSS syntax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Hand in your code for assignments/projects </a:t>
            </a:r>
            <a:endParaRPr sz="2000"/>
          </a:p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Discussed Exploratory versus Confirmatory </a:t>
            </a:r>
            <a:endParaRPr/>
          </a:p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Open Material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Material for the course was online </a:t>
            </a:r>
            <a:endParaRPr sz="2000"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Encouraged to put own assignments/projects online 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1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/>
        </p:nvSpPr>
        <p:spPr>
          <a:xfrm>
            <a:off x="540326" y="2166975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Course: Good Research Practices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2219225" y="237250"/>
            <a:ext cx="5968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Open Science in The Study Program   </a:t>
            </a:r>
            <a:endParaRPr/>
          </a:p>
        </p:txBody>
      </p:sp>
      <p:cxnSp>
        <p:nvCxnSpPr>
          <p:cNvPr id="221" name="Google Shape;221;p22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1208600" y="2789550"/>
            <a:ext cx="531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US"/>
              <a:t>Students really appreciated the course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They would recommend it to other universities </a:t>
            </a:r>
            <a:endParaRPr sz="2000"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Some suggested instead to apply the course content in existing courses 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9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540326" y="2166975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Programming or Not?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2219225" y="237250"/>
            <a:ext cx="5968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Open Science in The Study Program   </a:t>
            </a:r>
            <a:endParaRPr/>
          </a:p>
        </p:txBody>
      </p:sp>
      <p:cxnSp>
        <p:nvCxnSpPr>
          <p:cNvPr id="233" name="Google Shape;233;p23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" name="Google Shape;234;p23"/>
          <p:cNvSpPr txBox="1">
            <a:spLocks noGrp="1"/>
          </p:cNvSpPr>
          <p:nvPr>
            <p:ph type="body" idx="1"/>
          </p:nvPr>
        </p:nvSpPr>
        <p:spPr>
          <a:xfrm>
            <a:off x="1208600" y="2789550"/>
            <a:ext cx="60693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US"/>
              <a:t>Make your analysis reproducible </a:t>
            </a:r>
            <a:endParaRPr/>
          </a:p>
          <a:p>
            <a:pPr marL="45720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US"/>
              <a:t>Different programs that allow for that </a:t>
            </a:r>
            <a:endParaRPr/>
          </a:p>
          <a:p>
            <a:pPr marL="566928" lvl="2" indent="-1828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R </a:t>
            </a:r>
            <a:endParaRPr sz="1800"/>
          </a:p>
          <a:p>
            <a:pPr marL="566928" lvl="2" indent="-1828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JASP </a:t>
            </a:r>
            <a:endParaRPr sz="1800"/>
          </a:p>
          <a:p>
            <a:pPr marL="457200" lvl="0" indent="-4540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en-US"/>
              <a:t>University of Glasgow and University of Tübingen teach Psychology students in the Bachelor program R instead of SPSS </a:t>
            </a:r>
            <a:endParaRPr/>
          </a:p>
          <a:p>
            <a:pPr marL="566928" lvl="2" indent="-1828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Good responses from Glasgow students </a:t>
            </a:r>
            <a:endParaRPr sz="18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2500" y="2793325"/>
            <a:ext cx="1244350" cy="96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7449" y="4284700"/>
            <a:ext cx="1139400" cy="113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51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/>
        </p:nvSpPr>
        <p:spPr>
          <a:xfrm>
            <a:off x="540326" y="2166975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Who to Ask for Help?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2219225" y="237250"/>
            <a:ext cx="5968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Importance o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Advisor   </a:t>
            </a:r>
            <a:endParaRPr dirty="0"/>
          </a:p>
        </p:txBody>
      </p:sp>
      <p:cxnSp>
        <p:nvCxnSpPr>
          <p:cNvPr id="247" name="Google Shape;247;p24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208600" y="2332350"/>
            <a:ext cx="69090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/>
              <a:t>Researchers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/>
              <a:t>Professors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Supervisor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Open Science fans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However, most students did not know who to ask exactly </a:t>
            </a:r>
            <a:endParaRPr/>
          </a:p>
          <a:p>
            <a:pPr marL="566928" marR="0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Which researchers/professors? </a:t>
            </a:r>
            <a:endParaRPr sz="2000"/>
          </a:p>
          <a:p>
            <a:pPr marL="566928" marR="0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No general university advisor for students or not aware of the existence </a:t>
            </a:r>
            <a:endParaRPr sz="2000"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30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/>
        </p:nvSpPr>
        <p:spPr>
          <a:xfrm>
            <a:off x="2219225" y="895975"/>
            <a:ext cx="72630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Challenges </a:t>
            </a:r>
            <a:endParaRPr/>
          </a:p>
        </p:txBody>
      </p:sp>
      <p:cxnSp>
        <p:nvCxnSpPr>
          <p:cNvPr id="258" name="Google Shape;258;p25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25"/>
          <p:cNvSpPr txBox="1">
            <a:spLocks noGrp="1"/>
          </p:cNvSpPr>
          <p:nvPr>
            <p:ph type="body" idx="1"/>
          </p:nvPr>
        </p:nvSpPr>
        <p:spPr>
          <a:xfrm>
            <a:off x="1208600" y="1660663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/>
              <a:t>Time constraints (especially for preregistration)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749" y="2027825"/>
            <a:ext cx="1331300" cy="151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311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47645" y="1794638"/>
            <a:ext cx="2585884" cy="41946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447409" y="2852256"/>
            <a:ext cx="1051967" cy="1051967"/>
          </a:xfrm>
          <a:custGeom>
            <a:avLst/>
            <a:gdLst>
              <a:gd name="connsiteX0" fmla="*/ 0 w 1051967"/>
              <a:gd name="connsiteY0" fmla="*/ 525984 h 1051967"/>
              <a:gd name="connsiteX1" fmla="*/ 525984 w 1051967"/>
              <a:gd name="connsiteY1" fmla="*/ 0 h 1051967"/>
              <a:gd name="connsiteX2" fmla="*/ 1051968 w 1051967"/>
              <a:gd name="connsiteY2" fmla="*/ 525984 h 1051967"/>
              <a:gd name="connsiteX3" fmla="*/ 525984 w 1051967"/>
              <a:gd name="connsiteY3" fmla="*/ 1051968 h 1051967"/>
              <a:gd name="connsiteX4" fmla="*/ 0 w 1051967"/>
              <a:gd name="connsiteY4" fmla="*/ 525984 h 105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967" h="1051967">
                <a:moveTo>
                  <a:pt x="0" y="525984"/>
                </a:moveTo>
                <a:cubicBezTo>
                  <a:pt x="0" y="235491"/>
                  <a:pt x="235491" y="0"/>
                  <a:pt x="525984" y="0"/>
                </a:cubicBezTo>
                <a:cubicBezTo>
                  <a:pt x="816477" y="0"/>
                  <a:pt x="1051968" y="235491"/>
                  <a:pt x="1051968" y="525984"/>
                </a:cubicBezTo>
                <a:cubicBezTo>
                  <a:pt x="1051968" y="816477"/>
                  <a:pt x="816477" y="1051968"/>
                  <a:pt x="525984" y="1051968"/>
                </a:cubicBezTo>
                <a:cubicBezTo>
                  <a:pt x="235491" y="1051968"/>
                  <a:pt x="0" y="816477"/>
                  <a:pt x="0" y="525984"/>
                </a:cubicBez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7" tIns="169297" rIns="169297" bIns="16929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Evaluation</a:t>
            </a:r>
            <a:endParaRPr lang="en-US" sz="1200" kern="1200" dirty="0"/>
          </a:p>
        </p:txBody>
      </p:sp>
      <p:sp>
        <p:nvSpPr>
          <p:cNvPr id="10" name="Rectangle 9"/>
          <p:cNvSpPr/>
          <p:nvPr/>
        </p:nvSpPr>
        <p:spPr>
          <a:xfrm>
            <a:off x="6243484" y="1796966"/>
            <a:ext cx="2585884" cy="419235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0328" y="2166963"/>
            <a:ext cx="337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The Empirical Cycle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66997" y="2185352"/>
            <a:ext cx="188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</a:t>
            </a:r>
            <a:r>
              <a:rPr lang="en-US" sz="1400" i="1" dirty="0" smtClean="0"/>
              <a:t>peculate </a:t>
            </a:r>
          </a:p>
          <a:p>
            <a:r>
              <a:rPr lang="en-US" sz="1400" i="1" dirty="0" smtClean="0"/>
              <a:t>    &amp; explore</a:t>
            </a:r>
            <a:endParaRPr lang="en-US" sz="1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7678993" y="4112245"/>
            <a:ext cx="188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deduce</a:t>
            </a:r>
            <a:endParaRPr lang="en-US" sz="1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5683378" y="5250655"/>
            <a:ext cx="1145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</a:t>
            </a:r>
            <a:r>
              <a:rPr lang="en-US" sz="1400" i="1" dirty="0" smtClean="0"/>
              <a:t>esign </a:t>
            </a:r>
          </a:p>
          <a:p>
            <a:pPr algn="ctr"/>
            <a:r>
              <a:rPr lang="en-US" sz="1400" i="1" dirty="0" smtClean="0"/>
              <a:t>new </a:t>
            </a:r>
          </a:p>
          <a:p>
            <a:pPr algn="ctr"/>
            <a:r>
              <a:rPr lang="en-US" sz="1400" i="1" dirty="0" smtClean="0"/>
              <a:t>experiment</a:t>
            </a:r>
            <a:endParaRPr lang="en-US" sz="14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92346" y="3896802"/>
            <a:ext cx="114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</a:t>
            </a:r>
            <a:r>
              <a:rPr lang="en-US" sz="1400" i="1" dirty="0" smtClean="0"/>
              <a:t>tatistical analysis</a:t>
            </a:r>
            <a:endParaRPr lang="en-US" sz="14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4056982" y="2185352"/>
            <a:ext cx="1360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   knowledge accumulation</a:t>
            </a:r>
            <a:endParaRPr lang="en-US" sz="1400" i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381135" y="3087329"/>
            <a:ext cx="447702" cy="1238865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43818" y="3667681"/>
            <a:ext cx="848625" cy="523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i="1" dirty="0"/>
              <a:t>f</a:t>
            </a:r>
            <a:r>
              <a:rPr lang="en-US" sz="1400" i="1" smtClean="0"/>
              <a:t>ooling</a:t>
            </a:r>
            <a:endParaRPr lang="en-US" sz="1400" i="1" dirty="0" smtClean="0"/>
          </a:p>
          <a:p>
            <a:r>
              <a:rPr lang="en-US" sz="1400" i="1" dirty="0" smtClean="0"/>
              <a:t>yourself</a:t>
            </a:r>
            <a:endParaRPr lang="en-US" sz="14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848146" y="3696996"/>
            <a:ext cx="2594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accent4"/>
                </a:solidFill>
              </a:rPr>
              <a:t>The Creative Context of Discovery </a:t>
            </a:r>
            <a:r>
              <a:rPr lang="mr-IN" b="1" i="1" dirty="0" smtClean="0">
                <a:solidFill>
                  <a:schemeClr val="accent4"/>
                </a:solidFill>
              </a:rPr>
              <a:t>–</a:t>
            </a:r>
            <a:r>
              <a:rPr lang="en-US" b="1" i="1" dirty="0" smtClean="0">
                <a:solidFill>
                  <a:schemeClr val="accent4"/>
                </a:solidFill>
              </a:rPr>
              <a:t> Exploratory Research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7900" y="3696747"/>
            <a:ext cx="2586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The Statistical Context of Justification </a:t>
            </a:r>
            <a:r>
              <a:rPr lang="mr-IN" b="1" i="1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 Confirmatory Research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4936220" y="4355528"/>
            <a:ext cx="1051967" cy="1051967"/>
          </a:xfrm>
          <a:custGeom>
            <a:avLst/>
            <a:gdLst>
              <a:gd name="connsiteX0" fmla="*/ 0 w 1051967"/>
              <a:gd name="connsiteY0" fmla="*/ 525984 h 1051967"/>
              <a:gd name="connsiteX1" fmla="*/ 525984 w 1051967"/>
              <a:gd name="connsiteY1" fmla="*/ 0 h 1051967"/>
              <a:gd name="connsiteX2" fmla="*/ 1051968 w 1051967"/>
              <a:gd name="connsiteY2" fmla="*/ 525984 h 1051967"/>
              <a:gd name="connsiteX3" fmla="*/ 525984 w 1051967"/>
              <a:gd name="connsiteY3" fmla="*/ 1051968 h 1051967"/>
              <a:gd name="connsiteX4" fmla="*/ 0 w 1051967"/>
              <a:gd name="connsiteY4" fmla="*/ 525984 h 105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967" h="1051967">
                <a:moveTo>
                  <a:pt x="0" y="525984"/>
                </a:moveTo>
                <a:cubicBezTo>
                  <a:pt x="0" y="235491"/>
                  <a:pt x="235491" y="0"/>
                  <a:pt x="525984" y="0"/>
                </a:cubicBezTo>
                <a:cubicBezTo>
                  <a:pt x="816477" y="0"/>
                  <a:pt x="1051968" y="235491"/>
                  <a:pt x="1051968" y="525984"/>
                </a:cubicBezTo>
                <a:cubicBezTo>
                  <a:pt x="1051968" y="816477"/>
                  <a:pt x="816477" y="1051968"/>
                  <a:pt x="525984" y="1051968"/>
                </a:cubicBezTo>
                <a:cubicBezTo>
                  <a:pt x="235491" y="1051968"/>
                  <a:pt x="0" y="816477"/>
                  <a:pt x="0" y="525984"/>
                </a:cubicBez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7" tIns="169297" rIns="169297" bIns="16929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Test on New Data</a:t>
            </a:r>
            <a:endParaRPr lang="en-US" sz="1200" kern="1200" dirty="0"/>
          </a:p>
        </p:txBody>
      </p:sp>
      <p:sp>
        <p:nvSpPr>
          <p:cNvPr id="41" name="Freeform 40"/>
          <p:cNvSpPr/>
          <p:nvPr/>
        </p:nvSpPr>
        <p:spPr>
          <a:xfrm>
            <a:off x="6575136" y="4362868"/>
            <a:ext cx="1051967" cy="1051967"/>
          </a:xfrm>
          <a:custGeom>
            <a:avLst/>
            <a:gdLst>
              <a:gd name="connsiteX0" fmla="*/ 0 w 1051967"/>
              <a:gd name="connsiteY0" fmla="*/ 525984 h 1051967"/>
              <a:gd name="connsiteX1" fmla="*/ 525984 w 1051967"/>
              <a:gd name="connsiteY1" fmla="*/ 0 h 1051967"/>
              <a:gd name="connsiteX2" fmla="*/ 1051968 w 1051967"/>
              <a:gd name="connsiteY2" fmla="*/ 525984 h 1051967"/>
              <a:gd name="connsiteX3" fmla="*/ 525984 w 1051967"/>
              <a:gd name="connsiteY3" fmla="*/ 1051968 h 1051967"/>
              <a:gd name="connsiteX4" fmla="*/ 0 w 1051967"/>
              <a:gd name="connsiteY4" fmla="*/ 525984 h 105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967" h="1051967">
                <a:moveTo>
                  <a:pt x="0" y="525984"/>
                </a:moveTo>
                <a:cubicBezTo>
                  <a:pt x="0" y="235491"/>
                  <a:pt x="235491" y="0"/>
                  <a:pt x="525984" y="0"/>
                </a:cubicBezTo>
                <a:cubicBezTo>
                  <a:pt x="816477" y="0"/>
                  <a:pt x="1051968" y="235491"/>
                  <a:pt x="1051968" y="525984"/>
                </a:cubicBezTo>
                <a:cubicBezTo>
                  <a:pt x="1051968" y="816477"/>
                  <a:pt x="816477" y="1051968"/>
                  <a:pt x="525984" y="1051968"/>
                </a:cubicBezTo>
                <a:cubicBezTo>
                  <a:pt x="235491" y="1051968"/>
                  <a:pt x="0" y="816477"/>
                  <a:pt x="0" y="525984"/>
                </a:cubicBez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7" tIns="169297" rIns="169297" bIns="16929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New Prediction</a:t>
            </a:r>
            <a:endParaRPr lang="en-US" sz="1200" kern="1200" dirty="0"/>
          </a:p>
        </p:txBody>
      </p:sp>
      <p:sp>
        <p:nvSpPr>
          <p:cNvPr id="42" name="Freeform 41"/>
          <p:cNvSpPr/>
          <p:nvPr/>
        </p:nvSpPr>
        <p:spPr>
          <a:xfrm>
            <a:off x="6138514" y="4723649"/>
            <a:ext cx="279564" cy="355039"/>
          </a:xfrm>
          <a:custGeom>
            <a:avLst/>
            <a:gdLst>
              <a:gd name="connsiteX0" fmla="*/ 0 w 279564"/>
              <a:gd name="connsiteY0" fmla="*/ 71008 h 355038"/>
              <a:gd name="connsiteX1" fmla="*/ 139782 w 279564"/>
              <a:gd name="connsiteY1" fmla="*/ 71008 h 355038"/>
              <a:gd name="connsiteX2" fmla="*/ 139782 w 279564"/>
              <a:gd name="connsiteY2" fmla="*/ 0 h 355038"/>
              <a:gd name="connsiteX3" fmla="*/ 279564 w 279564"/>
              <a:gd name="connsiteY3" fmla="*/ 177519 h 355038"/>
              <a:gd name="connsiteX4" fmla="*/ 139782 w 279564"/>
              <a:gd name="connsiteY4" fmla="*/ 355038 h 355038"/>
              <a:gd name="connsiteX5" fmla="*/ 139782 w 279564"/>
              <a:gd name="connsiteY5" fmla="*/ 284030 h 355038"/>
              <a:gd name="connsiteX6" fmla="*/ 0 w 279564"/>
              <a:gd name="connsiteY6" fmla="*/ 284030 h 355038"/>
              <a:gd name="connsiteX7" fmla="*/ 0 w 279564"/>
              <a:gd name="connsiteY7" fmla="*/ 71008 h 3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564" h="355038">
                <a:moveTo>
                  <a:pt x="279564" y="284030"/>
                </a:moveTo>
                <a:lnTo>
                  <a:pt x="139782" y="284030"/>
                </a:lnTo>
                <a:lnTo>
                  <a:pt x="139782" y="355038"/>
                </a:lnTo>
                <a:lnTo>
                  <a:pt x="0" y="177519"/>
                </a:lnTo>
                <a:lnTo>
                  <a:pt x="139782" y="0"/>
                </a:lnTo>
                <a:lnTo>
                  <a:pt x="139782" y="71008"/>
                </a:lnTo>
                <a:lnTo>
                  <a:pt x="279564" y="71008"/>
                </a:lnTo>
                <a:lnTo>
                  <a:pt x="279564" y="28403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69" tIns="71009" rIns="0" bIns="71008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43" name="Freeform 42"/>
          <p:cNvSpPr/>
          <p:nvPr/>
        </p:nvSpPr>
        <p:spPr>
          <a:xfrm>
            <a:off x="5725208" y="1923881"/>
            <a:ext cx="1051967" cy="1051967"/>
          </a:xfrm>
          <a:custGeom>
            <a:avLst/>
            <a:gdLst>
              <a:gd name="connsiteX0" fmla="*/ 0 w 1051967"/>
              <a:gd name="connsiteY0" fmla="*/ 525984 h 1051967"/>
              <a:gd name="connsiteX1" fmla="*/ 525984 w 1051967"/>
              <a:gd name="connsiteY1" fmla="*/ 0 h 1051967"/>
              <a:gd name="connsiteX2" fmla="*/ 1051968 w 1051967"/>
              <a:gd name="connsiteY2" fmla="*/ 525984 h 1051967"/>
              <a:gd name="connsiteX3" fmla="*/ 525984 w 1051967"/>
              <a:gd name="connsiteY3" fmla="*/ 1051968 h 1051967"/>
              <a:gd name="connsiteX4" fmla="*/ 0 w 1051967"/>
              <a:gd name="connsiteY4" fmla="*/ 525984 h 105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967" h="1051967">
                <a:moveTo>
                  <a:pt x="0" y="525984"/>
                </a:moveTo>
                <a:cubicBezTo>
                  <a:pt x="0" y="235491"/>
                  <a:pt x="235491" y="0"/>
                  <a:pt x="525984" y="0"/>
                </a:cubicBezTo>
                <a:cubicBezTo>
                  <a:pt x="816477" y="0"/>
                  <a:pt x="1051968" y="235491"/>
                  <a:pt x="1051968" y="525984"/>
                </a:cubicBezTo>
                <a:cubicBezTo>
                  <a:pt x="1051968" y="816477"/>
                  <a:pt x="816477" y="1051968"/>
                  <a:pt x="525984" y="1051968"/>
                </a:cubicBezTo>
                <a:cubicBezTo>
                  <a:pt x="235491" y="1051968"/>
                  <a:pt x="0" y="816477"/>
                  <a:pt x="0" y="525984"/>
                </a:cubicBez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7" tIns="169297" rIns="169297" bIns="16929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Old Knowledge &amp; Old Data</a:t>
            </a:r>
            <a:endParaRPr lang="en-US" sz="1200" kern="1200" dirty="0"/>
          </a:p>
        </p:txBody>
      </p:sp>
      <p:sp>
        <p:nvSpPr>
          <p:cNvPr id="44" name="Freeform 43"/>
          <p:cNvSpPr/>
          <p:nvPr/>
        </p:nvSpPr>
        <p:spPr>
          <a:xfrm rot="2160000">
            <a:off x="6743908" y="2731882"/>
            <a:ext cx="279564" cy="355038"/>
          </a:xfrm>
          <a:custGeom>
            <a:avLst/>
            <a:gdLst>
              <a:gd name="connsiteX0" fmla="*/ 0 w 279564"/>
              <a:gd name="connsiteY0" fmla="*/ 71008 h 355038"/>
              <a:gd name="connsiteX1" fmla="*/ 139782 w 279564"/>
              <a:gd name="connsiteY1" fmla="*/ 71008 h 355038"/>
              <a:gd name="connsiteX2" fmla="*/ 139782 w 279564"/>
              <a:gd name="connsiteY2" fmla="*/ 0 h 355038"/>
              <a:gd name="connsiteX3" fmla="*/ 279564 w 279564"/>
              <a:gd name="connsiteY3" fmla="*/ 177519 h 355038"/>
              <a:gd name="connsiteX4" fmla="*/ 139782 w 279564"/>
              <a:gd name="connsiteY4" fmla="*/ 355038 h 355038"/>
              <a:gd name="connsiteX5" fmla="*/ 139782 w 279564"/>
              <a:gd name="connsiteY5" fmla="*/ 284030 h 355038"/>
              <a:gd name="connsiteX6" fmla="*/ 0 w 279564"/>
              <a:gd name="connsiteY6" fmla="*/ 284030 h 355038"/>
              <a:gd name="connsiteX7" fmla="*/ 0 w 279564"/>
              <a:gd name="connsiteY7" fmla="*/ 71008 h 3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564" h="355038">
                <a:moveTo>
                  <a:pt x="0" y="71008"/>
                </a:moveTo>
                <a:lnTo>
                  <a:pt x="139782" y="71008"/>
                </a:lnTo>
                <a:lnTo>
                  <a:pt x="139782" y="0"/>
                </a:lnTo>
                <a:lnTo>
                  <a:pt x="279564" y="177519"/>
                </a:lnTo>
                <a:lnTo>
                  <a:pt x="139782" y="355038"/>
                </a:lnTo>
                <a:lnTo>
                  <a:pt x="139782" y="284030"/>
                </a:lnTo>
                <a:lnTo>
                  <a:pt x="0" y="284030"/>
                </a:lnTo>
                <a:lnTo>
                  <a:pt x="0" y="7100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1008" rIns="83868" bIns="71007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45" name="Freeform 44"/>
          <p:cNvSpPr/>
          <p:nvPr/>
        </p:nvSpPr>
        <p:spPr>
          <a:xfrm>
            <a:off x="7003007" y="2852256"/>
            <a:ext cx="1051967" cy="1051967"/>
          </a:xfrm>
          <a:custGeom>
            <a:avLst/>
            <a:gdLst>
              <a:gd name="connsiteX0" fmla="*/ 0 w 1051967"/>
              <a:gd name="connsiteY0" fmla="*/ 525984 h 1051967"/>
              <a:gd name="connsiteX1" fmla="*/ 525984 w 1051967"/>
              <a:gd name="connsiteY1" fmla="*/ 0 h 1051967"/>
              <a:gd name="connsiteX2" fmla="*/ 1051968 w 1051967"/>
              <a:gd name="connsiteY2" fmla="*/ 525984 h 1051967"/>
              <a:gd name="connsiteX3" fmla="*/ 525984 w 1051967"/>
              <a:gd name="connsiteY3" fmla="*/ 1051968 h 1051967"/>
              <a:gd name="connsiteX4" fmla="*/ 0 w 1051967"/>
              <a:gd name="connsiteY4" fmla="*/ 525984 h 105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967" h="1051967">
                <a:moveTo>
                  <a:pt x="0" y="525984"/>
                </a:moveTo>
                <a:cubicBezTo>
                  <a:pt x="0" y="235491"/>
                  <a:pt x="235491" y="0"/>
                  <a:pt x="525984" y="0"/>
                </a:cubicBezTo>
                <a:cubicBezTo>
                  <a:pt x="816477" y="0"/>
                  <a:pt x="1051968" y="235491"/>
                  <a:pt x="1051968" y="525984"/>
                </a:cubicBezTo>
                <a:cubicBezTo>
                  <a:pt x="1051968" y="816477"/>
                  <a:pt x="816477" y="1051968"/>
                  <a:pt x="525984" y="1051968"/>
                </a:cubicBezTo>
                <a:cubicBezTo>
                  <a:pt x="235491" y="1051968"/>
                  <a:pt x="0" y="816477"/>
                  <a:pt x="0" y="525984"/>
                </a:cubicBez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297" tIns="169297" rIns="169297" bIns="16929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New Hypothesis</a:t>
            </a:r>
            <a:endParaRPr lang="en-US" sz="1200" kern="1200" dirty="0"/>
          </a:p>
        </p:txBody>
      </p:sp>
      <p:sp>
        <p:nvSpPr>
          <p:cNvPr id="46" name="Freeform 45"/>
          <p:cNvSpPr/>
          <p:nvPr/>
        </p:nvSpPr>
        <p:spPr>
          <a:xfrm rot="17280000">
            <a:off x="7147616" y="3944266"/>
            <a:ext cx="279564" cy="355039"/>
          </a:xfrm>
          <a:custGeom>
            <a:avLst/>
            <a:gdLst>
              <a:gd name="connsiteX0" fmla="*/ 0 w 279564"/>
              <a:gd name="connsiteY0" fmla="*/ 71008 h 355038"/>
              <a:gd name="connsiteX1" fmla="*/ 139782 w 279564"/>
              <a:gd name="connsiteY1" fmla="*/ 71008 h 355038"/>
              <a:gd name="connsiteX2" fmla="*/ 139782 w 279564"/>
              <a:gd name="connsiteY2" fmla="*/ 0 h 355038"/>
              <a:gd name="connsiteX3" fmla="*/ 279564 w 279564"/>
              <a:gd name="connsiteY3" fmla="*/ 177519 h 355038"/>
              <a:gd name="connsiteX4" fmla="*/ 139782 w 279564"/>
              <a:gd name="connsiteY4" fmla="*/ 355038 h 355038"/>
              <a:gd name="connsiteX5" fmla="*/ 139782 w 279564"/>
              <a:gd name="connsiteY5" fmla="*/ 284030 h 355038"/>
              <a:gd name="connsiteX6" fmla="*/ 0 w 279564"/>
              <a:gd name="connsiteY6" fmla="*/ 284030 h 355038"/>
              <a:gd name="connsiteX7" fmla="*/ 0 w 279564"/>
              <a:gd name="connsiteY7" fmla="*/ 71008 h 3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564" h="355038">
                <a:moveTo>
                  <a:pt x="279564" y="284030"/>
                </a:moveTo>
                <a:lnTo>
                  <a:pt x="139782" y="284030"/>
                </a:lnTo>
                <a:lnTo>
                  <a:pt x="139782" y="355038"/>
                </a:lnTo>
                <a:lnTo>
                  <a:pt x="0" y="177519"/>
                </a:lnTo>
                <a:lnTo>
                  <a:pt x="139782" y="0"/>
                </a:lnTo>
                <a:lnTo>
                  <a:pt x="139782" y="71008"/>
                </a:lnTo>
                <a:lnTo>
                  <a:pt x="279564" y="71008"/>
                </a:lnTo>
                <a:lnTo>
                  <a:pt x="279564" y="28403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67" tIns="71008" rIns="1" bIns="71008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47" name="Freeform 46"/>
          <p:cNvSpPr/>
          <p:nvPr/>
        </p:nvSpPr>
        <p:spPr>
          <a:xfrm rot="4320000">
            <a:off x="5080093" y="3959316"/>
            <a:ext cx="279565" cy="355039"/>
          </a:xfrm>
          <a:custGeom>
            <a:avLst/>
            <a:gdLst>
              <a:gd name="connsiteX0" fmla="*/ 0 w 279564"/>
              <a:gd name="connsiteY0" fmla="*/ 71008 h 355038"/>
              <a:gd name="connsiteX1" fmla="*/ 139782 w 279564"/>
              <a:gd name="connsiteY1" fmla="*/ 71008 h 355038"/>
              <a:gd name="connsiteX2" fmla="*/ 139782 w 279564"/>
              <a:gd name="connsiteY2" fmla="*/ 0 h 355038"/>
              <a:gd name="connsiteX3" fmla="*/ 279564 w 279564"/>
              <a:gd name="connsiteY3" fmla="*/ 177519 h 355038"/>
              <a:gd name="connsiteX4" fmla="*/ 139782 w 279564"/>
              <a:gd name="connsiteY4" fmla="*/ 355038 h 355038"/>
              <a:gd name="connsiteX5" fmla="*/ 139782 w 279564"/>
              <a:gd name="connsiteY5" fmla="*/ 284030 h 355038"/>
              <a:gd name="connsiteX6" fmla="*/ 0 w 279564"/>
              <a:gd name="connsiteY6" fmla="*/ 284030 h 355038"/>
              <a:gd name="connsiteX7" fmla="*/ 0 w 279564"/>
              <a:gd name="connsiteY7" fmla="*/ 71008 h 3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564" h="355038">
                <a:moveTo>
                  <a:pt x="279564" y="284030"/>
                </a:moveTo>
                <a:lnTo>
                  <a:pt x="139782" y="284030"/>
                </a:lnTo>
                <a:lnTo>
                  <a:pt x="139782" y="355038"/>
                </a:lnTo>
                <a:lnTo>
                  <a:pt x="0" y="177519"/>
                </a:lnTo>
                <a:lnTo>
                  <a:pt x="139782" y="0"/>
                </a:lnTo>
                <a:lnTo>
                  <a:pt x="139782" y="71008"/>
                </a:lnTo>
                <a:lnTo>
                  <a:pt x="279564" y="71008"/>
                </a:lnTo>
                <a:lnTo>
                  <a:pt x="279564" y="28403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69" tIns="71008" rIns="0" bIns="71008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49" name="Freeform 48"/>
          <p:cNvSpPr/>
          <p:nvPr/>
        </p:nvSpPr>
        <p:spPr>
          <a:xfrm rot="19440000">
            <a:off x="5466109" y="2741183"/>
            <a:ext cx="279564" cy="355038"/>
          </a:xfrm>
          <a:custGeom>
            <a:avLst/>
            <a:gdLst>
              <a:gd name="connsiteX0" fmla="*/ 0 w 279564"/>
              <a:gd name="connsiteY0" fmla="*/ 71008 h 355038"/>
              <a:gd name="connsiteX1" fmla="*/ 139782 w 279564"/>
              <a:gd name="connsiteY1" fmla="*/ 71008 h 355038"/>
              <a:gd name="connsiteX2" fmla="*/ 139782 w 279564"/>
              <a:gd name="connsiteY2" fmla="*/ 0 h 355038"/>
              <a:gd name="connsiteX3" fmla="*/ 279564 w 279564"/>
              <a:gd name="connsiteY3" fmla="*/ 177519 h 355038"/>
              <a:gd name="connsiteX4" fmla="*/ 139782 w 279564"/>
              <a:gd name="connsiteY4" fmla="*/ 355038 h 355038"/>
              <a:gd name="connsiteX5" fmla="*/ 139782 w 279564"/>
              <a:gd name="connsiteY5" fmla="*/ 284030 h 355038"/>
              <a:gd name="connsiteX6" fmla="*/ 0 w 279564"/>
              <a:gd name="connsiteY6" fmla="*/ 284030 h 355038"/>
              <a:gd name="connsiteX7" fmla="*/ 0 w 279564"/>
              <a:gd name="connsiteY7" fmla="*/ 71008 h 3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564" h="355038">
                <a:moveTo>
                  <a:pt x="0" y="71008"/>
                </a:moveTo>
                <a:lnTo>
                  <a:pt x="139782" y="71008"/>
                </a:lnTo>
                <a:lnTo>
                  <a:pt x="139782" y="0"/>
                </a:lnTo>
                <a:lnTo>
                  <a:pt x="279564" y="177519"/>
                </a:lnTo>
                <a:lnTo>
                  <a:pt x="139782" y="355038"/>
                </a:lnTo>
                <a:lnTo>
                  <a:pt x="139782" y="284030"/>
                </a:lnTo>
                <a:lnTo>
                  <a:pt x="0" y="284030"/>
                </a:lnTo>
                <a:lnTo>
                  <a:pt x="0" y="7100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71007" rIns="83868" bIns="71008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52" name="TextBox 51"/>
          <p:cNvSpPr txBox="1"/>
          <p:nvPr/>
        </p:nvSpPr>
        <p:spPr>
          <a:xfrm>
            <a:off x="9055200" y="2028463"/>
            <a:ext cx="2500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E29F25"/>
                </a:solidFill>
              </a:rPr>
              <a:t>Poppers </a:t>
            </a:r>
          </a:p>
          <a:p>
            <a:r>
              <a:rPr lang="en-US" sz="2400" b="1" i="1" dirty="0" err="1" smtClean="0">
                <a:solidFill>
                  <a:srgbClr val="E29F25"/>
                </a:solidFill>
              </a:rPr>
              <a:t>disconfirmability</a:t>
            </a:r>
            <a:r>
              <a:rPr lang="en-US" sz="2400" b="1" i="1" dirty="0" smtClean="0">
                <a:solidFill>
                  <a:srgbClr val="E29F25"/>
                </a:solidFill>
              </a:rPr>
              <a:t> </a:t>
            </a:r>
          </a:p>
          <a:p>
            <a:r>
              <a:rPr lang="en-US" sz="2400" b="1" i="1" dirty="0" smtClean="0">
                <a:solidFill>
                  <a:srgbClr val="E29F25"/>
                </a:solidFill>
              </a:rPr>
              <a:t>test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10" grpId="0" animBg="1"/>
      <p:bldP spid="7" grpId="0"/>
      <p:bldP spid="20" grpId="0"/>
      <p:bldP spid="21" grpId="0"/>
      <p:bldP spid="22" grpId="0"/>
      <p:bldP spid="23" grpId="0"/>
      <p:bldP spid="24" grpId="0" animBg="1"/>
      <p:bldP spid="27" grpId="0"/>
      <p:bldP spid="2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/>
        </p:nvSpPr>
        <p:spPr>
          <a:xfrm>
            <a:off x="7810894" y="6425430"/>
            <a:ext cx="3205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Alexandra Sarafoglou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2219225" y="863471"/>
            <a:ext cx="5591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Challenges </a:t>
            </a:r>
            <a:endParaRPr/>
          </a:p>
        </p:txBody>
      </p:sp>
      <p:cxnSp>
        <p:nvCxnSpPr>
          <p:cNvPr id="271" name="Google Shape;271;p26"/>
          <p:cNvCxnSpPr/>
          <p:nvPr/>
        </p:nvCxnSpPr>
        <p:spPr>
          <a:xfrm>
            <a:off x="2103429" y="442451"/>
            <a:ext cx="11961" cy="1139367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1208597" y="2628629"/>
            <a:ext cx="91743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n-US"/>
              <a:t>Example of Bachelor Project </a:t>
            </a:r>
            <a:endParaRPr/>
          </a:p>
        </p:txBody>
      </p:sp>
      <p:sp>
        <p:nvSpPr>
          <p:cNvPr id="273" name="Google Shape;273;p26"/>
          <p:cNvSpPr txBox="1"/>
          <p:nvPr/>
        </p:nvSpPr>
        <p:spPr>
          <a:xfrm>
            <a:off x="1673561" y="3213773"/>
            <a:ext cx="3970200" cy="2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AutoNum type="arabicPeriod"/>
            </a:pPr>
            <a:r>
              <a:rPr lang="en-US" sz="185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 1 – 8</a:t>
            </a:r>
            <a:endParaRPr/>
          </a:p>
          <a:p>
            <a:pPr marL="749808" marR="0" lvl="1" indent="-4572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Literature research</a:t>
            </a:r>
            <a:endParaRPr/>
          </a:p>
          <a:p>
            <a:pPr marL="749808" marR="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Study design</a:t>
            </a:r>
            <a:endParaRPr/>
          </a:p>
          <a:p>
            <a:pPr marL="749808" marR="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Ethical approval, prepare materials, book lab etc.</a:t>
            </a:r>
            <a:endParaRPr/>
          </a:p>
          <a:p>
            <a:pPr marL="749808" marR="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Introduction, Methods, and Analysis Plan</a:t>
            </a:r>
            <a:endParaRPr/>
          </a:p>
          <a:p>
            <a:pPr marL="749808" marR="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Create Dummy Data, Analyze Dummy Data, Adjust Analysis Plan (R Code)</a:t>
            </a:r>
            <a:endParaRPr/>
          </a:p>
          <a:p>
            <a:pPr marL="749808" marR="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One round of Feedback </a:t>
            </a:r>
            <a:endParaRPr/>
          </a:p>
        </p:txBody>
      </p:sp>
      <p:sp>
        <p:nvSpPr>
          <p:cNvPr id="274" name="Google Shape;274;p26"/>
          <p:cNvSpPr txBox="1"/>
          <p:nvPr/>
        </p:nvSpPr>
        <p:spPr>
          <a:xfrm>
            <a:off x="540327" y="2166963"/>
            <a:ext cx="560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  <a:latin typeface="Calibri"/>
                <a:ea typeface="Calibri"/>
                <a:cs typeface="Calibri"/>
                <a:sym typeface="Calibri"/>
              </a:rPr>
              <a:t>Time Constraints </a:t>
            </a:r>
            <a:endParaRPr>
              <a:solidFill>
                <a:srgbClr val="FB8B00"/>
              </a:solidFill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6771586" y="3144947"/>
            <a:ext cx="3970200" cy="2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AutoNum type="arabicPeriod" startAt="2"/>
            </a:pPr>
            <a:r>
              <a:rPr lang="en-US" sz="185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 9 – 12</a:t>
            </a:r>
            <a:endParaRPr/>
          </a:p>
          <a:p>
            <a:pPr marL="749808" marR="0" lvl="1" indent="-4572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/>
          </a:p>
          <a:p>
            <a:pPr marL="749808" marR="0" lvl="1" indent="-4572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Incorporate feedback for Introduction and Methods part</a:t>
            </a:r>
            <a:endParaRPr/>
          </a:p>
          <a:p>
            <a:pPr marL="457200" marR="0" lvl="0" indent="-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AutoNum type="arabicPeriod" startAt="2"/>
            </a:pPr>
            <a:r>
              <a:rPr lang="en-US" sz="185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 13 – 16</a:t>
            </a:r>
            <a:endParaRPr/>
          </a:p>
          <a:p>
            <a:pPr marL="749808" marR="0" lvl="1" indent="-4572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Analyze Data</a:t>
            </a:r>
            <a:endParaRPr/>
          </a:p>
          <a:p>
            <a:pPr marL="749808" marR="0" lvl="1" indent="-4572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Results section and Discussion</a:t>
            </a:r>
            <a:endParaRPr sz="1665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9808" marR="0" lvl="1" indent="-4572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Reflection report</a:t>
            </a:r>
            <a:endParaRPr sz="1665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9808" marR="0" lvl="1" indent="-4572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AutoNum type="alphaLcParenR"/>
            </a:pPr>
            <a:r>
              <a:rPr lang="en-US" sz="1665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Prepare presentation</a:t>
            </a:r>
            <a:endParaRPr sz="1665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9808" marR="0" lvl="1" indent="-351472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Calibri"/>
              <a:buNone/>
            </a:pPr>
            <a:endParaRPr sz="1665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018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/>
        </p:nvSpPr>
        <p:spPr>
          <a:xfrm>
            <a:off x="2219225" y="895975"/>
            <a:ext cx="72630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Challenges </a:t>
            </a:r>
            <a:endParaRPr/>
          </a:p>
        </p:txBody>
      </p:sp>
      <p:cxnSp>
        <p:nvCxnSpPr>
          <p:cNvPr id="284" name="Google Shape;284;p27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27"/>
          <p:cNvSpPr txBox="1">
            <a:spLocks noGrp="1"/>
          </p:cNvSpPr>
          <p:nvPr>
            <p:ph type="body" idx="1"/>
          </p:nvPr>
        </p:nvSpPr>
        <p:spPr>
          <a:xfrm>
            <a:off x="1208600" y="1275763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/>
              <a:t>Time constraints (especially for preregistration) </a:t>
            </a:r>
            <a:endParaRPr/>
          </a:p>
          <a:p>
            <a:pPr marL="566928" marR="0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Different experiences </a:t>
            </a:r>
            <a:endParaRPr sz="2000"/>
          </a:p>
          <a:p>
            <a:pPr marL="932688" marR="0" lvl="4" indent="-195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Time was not a problem for some </a:t>
            </a:r>
            <a:endParaRPr sz="2000"/>
          </a:p>
          <a:p>
            <a:pPr marL="932688" marR="0" lvl="4" indent="-195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Others felt the time pressure </a:t>
            </a:r>
            <a:endParaRPr sz="2000"/>
          </a:p>
          <a:p>
            <a:pPr marL="932688" marR="0" lvl="4" indent="-19558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Some experienced it as time saving in the end </a:t>
            </a:r>
            <a:endParaRPr sz="2000"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Lack of experience </a:t>
            </a:r>
            <a:endParaRPr/>
          </a:p>
          <a:p>
            <a:pPr marL="566928" marR="0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Never done before themself </a:t>
            </a:r>
            <a:endParaRPr sz="2000"/>
          </a:p>
          <a:p>
            <a:pPr marL="566928" marR="0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Supervisor could not help </a:t>
            </a:r>
            <a:endParaRPr sz="2000"/>
          </a:p>
          <a:p>
            <a:pPr marL="566928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28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5" name="Google Shape;295;p28"/>
          <p:cNvSpPr txBox="1"/>
          <p:nvPr/>
        </p:nvSpPr>
        <p:spPr>
          <a:xfrm>
            <a:off x="2219225" y="237250"/>
            <a:ext cx="6709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480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Improve the Experience for Students? </a:t>
            </a:r>
            <a:endParaRPr dirty="0"/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/>
        </p:nvSpPr>
        <p:spPr>
          <a:xfrm>
            <a:off x="3879901" y="3320450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B8B00"/>
                </a:solidFill>
              </a:rPr>
              <a:t>Make It Practical! </a:t>
            </a:r>
            <a:endParaRPr sz="3000" b="1">
              <a:solidFill>
                <a:srgbClr val="FB8B00"/>
              </a:solidFill>
            </a:endParaRPr>
          </a:p>
        </p:txBody>
      </p:sp>
      <p:cxnSp>
        <p:nvCxnSpPr>
          <p:cNvPr id="305" name="Google Shape;305;p29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95;p28"/>
          <p:cNvSpPr txBox="1"/>
          <p:nvPr/>
        </p:nvSpPr>
        <p:spPr>
          <a:xfrm>
            <a:off x="2219225" y="249950"/>
            <a:ext cx="6709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480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Improve the Experience for Students?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89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/>
        </p:nvSpPr>
        <p:spPr>
          <a:xfrm>
            <a:off x="616526" y="2306900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B8B00"/>
                </a:solidFill>
              </a:rPr>
              <a:t>Make It Practical! </a:t>
            </a:r>
            <a:endParaRPr sz="3000" b="1">
              <a:solidFill>
                <a:srgbClr val="FB8B00"/>
              </a:solidFill>
            </a:endParaRPr>
          </a:p>
        </p:txBody>
      </p:sp>
      <p:cxnSp>
        <p:nvCxnSpPr>
          <p:cNvPr id="316" name="Google Shape;316;p30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1208600" y="2637150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/>
              <a:t>Tutorials, step-by-step instructions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/>
              <a:t>Data Management </a:t>
            </a:r>
            <a:endParaRPr/>
          </a:p>
          <a:p>
            <a:pPr marL="566928" marR="0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/>
              <a:t>Guidelines how to upload/share data (to OSF)  </a:t>
            </a:r>
            <a:endParaRPr/>
          </a:p>
          <a:p>
            <a:pPr marL="566928" marR="0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/>
              <a:t>Code styles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Guidelines on how to share experiments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Examples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 u="sng"/>
              <a:t>Let students do it </a:t>
            </a:r>
            <a:endParaRPr u="sng"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95;p28"/>
          <p:cNvSpPr txBox="1"/>
          <p:nvPr/>
        </p:nvSpPr>
        <p:spPr>
          <a:xfrm>
            <a:off x="2219225" y="237250"/>
            <a:ext cx="6709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480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Improve the Experience for Students?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6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/>
        </p:nvSpPr>
        <p:spPr>
          <a:xfrm>
            <a:off x="616526" y="2306900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B8B00"/>
                </a:solidFill>
              </a:rPr>
              <a:t>Make It Practical! </a:t>
            </a:r>
            <a:endParaRPr sz="3000" b="1">
              <a:solidFill>
                <a:srgbClr val="FB8B00"/>
              </a:solidFill>
            </a:endParaRPr>
          </a:p>
        </p:txBody>
      </p:sp>
      <p:cxnSp>
        <p:nvCxnSpPr>
          <p:cNvPr id="328" name="Google Shape;328;p31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31"/>
          <p:cNvSpPr txBox="1">
            <a:spLocks noGrp="1"/>
          </p:cNvSpPr>
          <p:nvPr>
            <p:ph type="body" idx="1"/>
          </p:nvPr>
        </p:nvSpPr>
        <p:spPr>
          <a:xfrm>
            <a:off x="1208600" y="2637150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/>
              <a:t>Tutorials, step-by-step instructions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/>
              <a:t>Data Management </a:t>
            </a:r>
            <a:endParaRPr/>
          </a:p>
          <a:p>
            <a:pPr marL="566928" marR="0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/>
              <a:t>Guidelines how to upload/share data (to OSF) and create a README file </a:t>
            </a:r>
            <a:endParaRPr/>
          </a:p>
          <a:p>
            <a:pPr marL="566928" marR="0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/>
              <a:t>Code styles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Guidelines on how to share experiments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Examples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 u="sng"/>
              <a:t>Let students do it </a:t>
            </a:r>
            <a:endParaRPr u="sng"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1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31"/>
          <p:cNvCxnSpPr/>
          <p:nvPr/>
        </p:nvCxnSpPr>
        <p:spPr>
          <a:xfrm>
            <a:off x="5958750" y="3261825"/>
            <a:ext cx="1259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5" name="Google Shape;335;p31"/>
          <p:cNvSpPr txBox="1"/>
          <p:nvPr/>
        </p:nvSpPr>
        <p:spPr>
          <a:xfrm>
            <a:off x="7690350" y="4519925"/>
            <a:ext cx="33066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https://eltedecisionlab.shinyapps.io/TransparencyChecklist/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3850" y="2914925"/>
            <a:ext cx="3756835" cy="1749845"/>
          </a:xfrm>
          <a:prstGeom prst="rect">
            <a:avLst/>
          </a:prstGeom>
          <a:noFill/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" name="Google Shape;295;p28"/>
          <p:cNvSpPr txBox="1"/>
          <p:nvPr/>
        </p:nvSpPr>
        <p:spPr>
          <a:xfrm>
            <a:off x="2219225" y="237250"/>
            <a:ext cx="6709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480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Improve the Experience for Students?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/>
        </p:nvSpPr>
        <p:spPr>
          <a:xfrm>
            <a:off x="616526" y="2306900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Other Suggestions </a:t>
            </a:r>
            <a:endParaRPr sz="2400" b="1">
              <a:solidFill>
                <a:srgbClr val="FB8B00"/>
              </a:solidFill>
            </a:endParaRPr>
          </a:p>
        </p:txBody>
      </p:sp>
      <p:cxnSp>
        <p:nvCxnSpPr>
          <p:cNvPr id="344" name="Google Shape;344;p32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" name="Google Shape;345;p32"/>
          <p:cNvSpPr txBox="1">
            <a:spLocks noGrp="1"/>
          </p:cNvSpPr>
          <p:nvPr>
            <p:ph type="body" idx="1"/>
          </p:nvPr>
        </p:nvSpPr>
        <p:spPr>
          <a:xfrm>
            <a:off x="1208600" y="2637150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/>
              <a:t>An Open Science advisor per university/department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Listing pro Open Science journals </a:t>
            </a:r>
            <a:endParaRPr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2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95;p28"/>
          <p:cNvSpPr txBox="1"/>
          <p:nvPr/>
        </p:nvSpPr>
        <p:spPr>
          <a:xfrm>
            <a:off x="2219225" y="237250"/>
            <a:ext cx="6709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480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Improve the Experience for Students?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1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/>
        </p:nvSpPr>
        <p:spPr>
          <a:xfrm>
            <a:off x="616526" y="2306900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Other Suggestions </a:t>
            </a:r>
            <a:endParaRPr sz="2400" b="1">
              <a:solidFill>
                <a:srgbClr val="FB8B00"/>
              </a:solidFill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1208600" y="2637150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o"/>
            </a:pPr>
            <a:r>
              <a:rPr lang="en-US" dirty="0"/>
              <a:t>An Open Science advisor per university/department </a:t>
            </a:r>
            <a:endParaRPr dirty="0"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 dirty="0"/>
              <a:t>Listing pro Open Science journals </a:t>
            </a:r>
            <a:endParaRPr dirty="0"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2625" y="2180300"/>
            <a:ext cx="2570974" cy="1057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3"/>
          <p:cNvCxnSpPr/>
          <p:nvPr/>
        </p:nvCxnSpPr>
        <p:spPr>
          <a:xfrm flipV="1">
            <a:off x="5475900" y="2767987"/>
            <a:ext cx="2061674" cy="66062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33"/>
          <p:cNvCxnSpPr/>
          <p:nvPr/>
        </p:nvCxnSpPr>
        <p:spPr>
          <a:xfrm>
            <a:off x="5475900" y="4181275"/>
            <a:ext cx="2061674" cy="6461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5" name="Google Shape;365;p33"/>
          <p:cNvSpPr txBox="1"/>
          <p:nvPr/>
        </p:nvSpPr>
        <p:spPr>
          <a:xfrm>
            <a:off x="6945500" y="5344325"/>
            <a:ext cx="4829550" cy="72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Journals that implement Open Science badges: </a:t>
            </a:r>
            <a:r>
              <a:rPr lang="en-US" sz="1800" b="1" u="sng" dirty="0">
                <a:solidFill>
                  <a:schemeClr val="hlink"/>
                </a:solidFill>
                <a:hlinkClick r:id="rId5"/>
              </a:rPr>
              <a:t>https://cos.io/our-services/open-science-badges</a:t>
            </a:r>
            <a:r>
              <a:rPr lang="en-US" sz="1800" b="1" u="sng" dirty="0" smtClean="0">
                <a:solidFill>
                  <a:schemeClr val="hlink"/>
                </a:solidFill>
                <a:hlinkClick r:id="rId5"/>
              </a:rPr>
              <a:t>/</a:t>
            </a:r>
            <a:endParaRPr lang="en-US" sz="1800" b="1" u="sng" dirty="0" smtClean="0">
              <a:solidFill>
                <a:schemeClr val="hlin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510" y="3661925"/>
            <a:ext cx="2244089" cy="1818950"/>
          </a:xfrm>
          <a:prstGeom prst="rect">
            <a:avLst/>
          </a:prstGeom>
        </p:spPr>
      </p:pic>
      <p:sp>
        <p:nvSpPr>
          <p:cNvPr id="19" name="Google Shape;295;p28"/>
          <p:cNvSpPr txBox="1"/>
          <p:nvPr/>
        </p:nvSpPr>
        <p:spPr>
          <a:xfrm>
            <a:off x="2219225" y="237250"/>
            <a:ext cx="67095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480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Improve the Experience for Students?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/>
        </p:nvSpPr>
        <p:spPr>
          <a:xfrm>
            <a:off x="616526" y="2306900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Suggestions for Courses </a:t>
            </a:r>
            <a:endParaRPr sz="2400" b="1">
              <a:solidFill>
                <a:srgbClr val="FB8B00"/>
              </a:solidFill>
            </a:endParaRPr>
          </a:p>
        </p:txBody>
      </p:sp>
      <p:cxnSp>
        <p:nvCxnSpPr>
          <p:cNvPr id="373" name="Google Shape;373;p34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34"/>
          <p:cNvSpPr txBox="1">
            <a:spLocks noGrp="1"/>
          </p:cNvSpPr>
          <p:nvPr>
            <p:ph type="body" idx="1"/>
          </p:nvPr>
        </p:nvSpPr>
        <p:spPr>
          <a:xfrm>
            <a:off x="1208600" y="2637150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Provide open access to course material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Implement preregistration more (e.g., predata report for final project)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Implement Open Data + data management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Apply Open Science tools, for instance the OSF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4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95;p28"/>
          <p:cNvSpPr txBox="1"/>
          <p:nvPr/>
        </p:nvSpPr>
        <p:spPr>
          <a:xfrm>
            <a:off x="2219224" y="237250"/>
            <a:ext cx="7572475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80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Can Teachers Improve 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Experience for Students?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7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/>
        </p:nvSpPr>
        <p:spPr>
          <a:xfrm>
            <a:off x="616526" y="2306900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Suggestions for Study Programs  </a:t>
            </a:r>
            <a:endParaRPr sz="2400" b="1">
              <a:solidFill>
                <a:srgbClr val="FB8B00"/>
              </a:solidFill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2219225" y="237250"/>
            <a:ext cx="92574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What W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ould Students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ike </a:t>
            </a: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to Learn 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More About? </a:t>
            </a:r>
            <a:endParaRPr dirty="0"/>
          </a:p>
        </p:txBody>
      </p:sp>
      <p:cxnSp>
        <p:nvCxnSpPr>
          <p:cNvPr id="385" name="Google Shape;385;p35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6" name="Google Shape;386;p35"/>
          <p:cNvSpPr txBox="1">
            <a:spLocks noGrp="1"/>
          </p:cNvSpPr>
          <p:nvPr>
            <p:ph type="body" idx="1"/>
          </p:nvPr>
        </p:nvSpPr>
        <p:spPr>
          <a:xfrm>
            <a:off x="1208600" y="2560950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Latest techniques in Open Science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Developments in Open Science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For example a seminar once a month </a:t>
            </a:r>
            <a:endParaRPr sz="2000"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How to apply Open Science in your study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How Open Science can improve your scientific career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Concrete steps for junior researchers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5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117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0327" y="2166963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E29F25"/>
                </a:solidFill>
              </a:rPr>
              <a:t>Why multiple testing matters</a:t>
            </a:r>
            <a:endParaRPr lang="en-US" sz="2400" b="1" dirty="0" smtClean="0">
              <a:solidFill>
                <a:srgbClr val="E29F2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628629"/>
            <a:ext cx="9942003" cy="3457540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Exploratory analyses introduce a multiple comparisons problem which increases the Type-I-error </a:t>
            </a:r>
            <a:r>
              <a:rPr lang="en-US" dirty="0" smtClean="0"/>
              <a:t>rate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Maximum allowable probability to make a Type-I-error is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⍺</a:t>
            </a:r>
            <a:r>
              <a:rPr lang="en-US" dirty="0" smtClean="0"/>
              <a:t> (typically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⍺ =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0.05</a:t>
            </a:r>
            <a:r>
              <a:rPr lang="en-US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P(not making an error) = 1 -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⍺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P(not making an error in 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tests) = (1 -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⍺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baseline="30000" dirty="0" smtClean="0">
                <a:latin typeface="Courier New" charset="0"/>
                <a:ea typeface="Courier New" charset="0"/>
                <a:cs typeface="Courier New" charset="0"/>
              </a:rPr>
              <a:t>m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P(making at least one error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tests) =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1 - (1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 ⍺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baseline="30000" dirty="0" smtClean="0">
                <a:latin typeface="Courier New" charset="0"/>
                <a:ea typeface="Courier New" charset="0"/>
                <a:cs typeface="Courier New" charset="0"/>
              </a:rPr>
              <a:t>m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43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/>
        </p:nvSpPr>
        <p:spPr>
          <a:xfrm>
            <a:off x="616526" y="2306900"/>
            <a:ext cx="83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B8B00"/>
                </a:solidFill>
              </a:rPr>
              <a:t>Suggestions for Study Programs  </a:t>
            </a:r>
            <a:endParaRPr sz="2400" b="1">
              <a:solidFill>
                <a:srgbClr val="FB8B00"/>
              </a:solidFill>
            </a:endParaRPr>
          </a:p>
        </p:txBody>
      </p:sp>
      <p:cxnSp>
        <p:nvCxnSpPr>
          <p:cNvPr id="397" name="Google Shape;397;p36"/>
          <p:cNvCxnSpPr/>
          <p:nvPr/>
        </p:nvCxnSpPr>
        <p:spPr>
          <a:xfrm>
            <a:off x="2103429" y="442451"/>
            <a:ext cx="12000" cy="1139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8" name="Google Shape;398;p36"/>
          <p:cNvSpPr txBox="1">
            <a:spLocks noGrp="1"/>
          </p:cNvSpPr>
          <p:nvPr>
            <p:ph type="body" idx="1"/>
          </p:nvPr>
        </p:nvSpPr>
        <p:spPr>
          <a:xfrm>
            <a:off x="1208600" y="2560950"/>
            <a:ext cx="57369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Latest techniques in Open Science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Developments in Open Science </a:t>
            </a:r>
            <a:endParaRPr/>
          </a:p>
          <a:p>
            <a:pPr marL="566928" lvl="2" indent="-195579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For example a seminar once a month </a:t>
            </a:r>
            <a:endParaRPr sz="2000"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How to apply Open Science in your study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How Open Science can improve your scientific career </a:t>
            </a:r>
            <a:endParaRPr/>
          </a:p>
          <a:p>
            <a:pPr marL="457200" marR="0" lvl="0" indent="-4667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/>
              <a:t>Concrete steps for junior researchers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9321" y="3537616"/>
            <a:ext cx="2570974" cy="10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00" y="256925"/>
            <a:ext cx="1810732" cy="135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2099" y="3131048"/>
            <a:ext cx="2152248" cy="16141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 txBox="1"/>
          <p:nvPr/>
        </p:nvSpPr>
        <p:spPr>
          <a:xfrm>
            <a:off x="1966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Onderwijs Research Dagen 2019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9902045" y="6459794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Myrthe Veenman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4;p35"/>
          <p:cNvSpPr txBox="1"/>
          <p:nvPr/>
        </p:nvSpPr>
        <p:spPr>
          <a:xfrm>
            <a:off x="2219225" y="237250"/>
            <a:ext cx="92574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What W</a:t>
            </a:r>
            <a:r>
              <a:rPr lang="en-US" sz="4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ould Students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480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ike </a:t>
            </a:r>
            <a:r>
              <a:rPr lang="en-US" sz="4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Learn </a:t>
            </a:r>
            <a:r>
              <a:rPr lang="en-US" sz="480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More About?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9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0328" y="2166963"/>
            <a:ext cx="337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29F25"/>
                </a:solidFill>
              </a:rPr>
              <a:t>Summary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08597" y="3018145"/>
            <a:ext cx="6602297" cy="31286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Confirmatory versus Exploratory Research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Practical Tools to Increase </a:t>
            </a:r>
            <a:r>
              <a:rPr lang="en-US" dirty="0" smtClean="0"/>
              <a:t>Transparency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Preregistration and Analysis Blinding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Teaching Good Research Practices: Student Perspective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 Science and Reproducibility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3293" y="6467988"/>
            <a:ext cx="417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Myrthe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Veenman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645" y="64724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82" y="498577"/>
            <a:ext cx="2405018" cy="988925"/>
          </a:xfrm>
          <a:prstGeom prst="rect">
            <a:avLst/>
          </a:prstGeom>
        </p:spPr>
      </p:pic>
      <p:pic>
        <p:nvPicPr>
          <p:cNvPr id="12" name="Google Shape;10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9000" y="249231"/>
            <a:ext cx="2208052" cy="166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8542" y="2735307"/>
            <a:ext cx="3065659" cy="24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0327" y="2166963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E29F25"/>
                </a:solidFill>
              </a:rPr>
              <a:t>Why multiple testing matters</a:t>
            </a:r>
            <a:endParaRPr lang="en-US" sz="2400" b="1" dirty="0" smtClean="0">
              <a:solidFill>
                <a:srgbClr val="E29F2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2628629"/>
            <a:ext cx="6273751" cy="345754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Trying out m = 5 different analyses: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1 - (1 </a:t>
            </a:r>
            <a:r>
              <a:rPr lang="mr-IN" dirty="0" smtClean="0"/>
              <a:t>–</a:t>
            </a:r>
            <a:r>
              <a:rPr lang="en-US" dirty="0" smtClean="0"/>
              <a:t> 0.05)</a:t>
            </a:r>
            <a:r>
              <a:rPr lang="en-US" baseline="30000" dirty="0" smtClean="0"/>
              <a:t>5 </a:t>
            </a:r>
            <a:r>
              <a:rPr lang="en-US" dirty="0" smtClean="0"/>
              <a:t> = </a:t>
            </a:r>
            <a:r>
              <a:rPr lang="nb-NO" dirty="0" smtClean="0"/>
              <a:t>0.23</a:t>
            </a:r>
          </a:p>
          <a:p>
            <a:pPr marL="0" indent="0">
              <a:lnSpc>
                <a:spcPct val="150000"/>
              </a:lnSpc>
              <a:buNone/>
            </a:pPr>
            <a:endParaRPr lang="nb-NO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nb-NO" dirty="0" err="1" smtClean="0"/>
              <a:t>Probability</a:t>
            </a:r>
            <a:r>
              <a:rPr lang="nb-NO" dirty="0" smtClean="0"/>
              <a:t> to make at </a:t>
            </a:r>
            <a:r>
              <a:rPr lang="nb-NO" dirty="0" err="1" smtClean="0"/>
              <a:t>least</a:t>
            </a:r>
            <a:r>
              <a:rPr lang="nb-NO" dirty="0" smtClean="0"/>
              <a:t> 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dirty="0" smtClean="0"/>
              <a:t>Type-I </a:t>
            </a:r>
            <a:r>
              <a:rPr lang="nb-NO" dirty="0" err="1" smtClean="0"/>
              <a:t>error</a:t>
            </a:r>
            <a:r>
              <a:rPr lang="nb-NO" dirty="0" smtClean="0"/>
              <a:t> in 5 tests is 23%.</a:t>
            </a:r>
            <a:endParaRPr lang="en-US" dirty="0" smtClean="0"/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80" y="1940889"/>
            <a:ext cx="6067339" cy="39697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0327" y="2166963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E29F25"/>
                </a:solidFill>
              </a:rPr>
              <a:t>Why multiple testing matters</a:t>
            </a:r>
            <a:endParaRPr lang="en-US" sz="2400" b="1" dirty="0" smtClean="0">
              <a:solidFill>
                <a:srgbClr val="E29F2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961" y="2617420"/>
            <a:ext cx="6263148" cy="35665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32955" y="3421626"/>
            <a:ext cx="766916" cy="2664542"/>
          </a:xfrm>
          <a:prstGeom prst="rect">
            <a:avLst/>
          </a:prstGeom>
          <a:noFill/>
          <a:ln w="57150">
            <a:solidFill>
              <a:srgbClr val="E29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4129" y="3251453"/>
            <a:ext cx="252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Simmons, Nelson, </a:t>
            </a:r>
            <a:r>
              <a:rPr lang="en-US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Simonsohn</a:t>
            </a:r>
            <a:r>
              <a:rPr 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(2011)</a:t>
            </a:r>
            <a:endParaRPr lang="en-US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4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313447"/>
            <a:ext cx="1459255" cy="1358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2219237" y="227305"/>
            <a:ext cx="559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Confirmatory versus </a:t>
            </a:r>
          </a:p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03429" y="442451"/>
            <a:ext cx="11961" cy="11393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08597" y="3018145"/>
            <a:ext cx="8564667" cy="306802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If the tests are informed </a:t>
            </a:r>
            <a:r>
              <a:rPr lang="en-US" dirty="0"/>
              <a:t>by the data, </a:t>
            </a:r>
            <a:r>
              <a:rPr lang="en-US" dirty="0" smtClean="0"/>
              <a:t>they lose </a:t>
            </a:r>
            <a:r>
              <a:rPr lang="en-US" dirty="0"/>
              <a:t>their predictive interpretation, and, with it, their statistical </a:t>
            </a:r>
            <a:r>
              <a:rPr lang="en-US" dirty="0" smtClean="0"/>
              <a:t>validity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Exploratory analyses </a:t>
            </a:r>
            <a:r>
              <a:rPr lang="en-US" dirty="0"/>
              <a:t>introduce a multiple comparisons problem </a:t>
            </a:r>
            <a:r>
              <a:rPr lang="en-US" dirty="0" smtClean="0"/>
              <a:t>which increases the Type-I-error rate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ym typeface="Wingdings"/>
              </a:rPr>
              <a:t> </a:t>
            </a:r>
            <a:r>
              <a:rPr lang="en-US" b="1" dirty="0" smtClean="0"/>
              <a:t>Statistical </a:t>
            </a:r>
            <a:r>
              <a:rPr lang="en-US" b="1" dirty="0"/>
              <a:t>tests are only appropriate for purely confirmatory research </a:t>
            </a:r>
            <a:r>
              <a:rPr lang="en-US" b="1" dirty="0" smtClean="0"/>
              <a:t>efforts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327" y="2166963"/>
            <a:ext cx="512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E29F25"/>
                </a:solidFill>
              </a:rPr>
              <a:t>Why multiple testing matters</a:t>
            </a:r>
            <a:endParaRPr lang="en-US" sz="2400" b="1" dirty="0" smtClean="0">
              <a:solidFill>
                <a:srgbClr val="E29F2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645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Onderwijs</a:t>
            </a:r>
            <a:r>
              <a:rPr lang="en-US" dirty="0" smtClean="0">
                <a:solidFill>
                  <a:schemeClr val="bg1"/>
                </a:solidFill>
              </a:rPr>
              <a:t> Research </a:t>
            </a:r>
            <a:r>
              <a:rPr lang="en-US" dirty="0" err="1" smtClean="0">
                <a:solidFill>
                  <a:schemeClr val="bg1"/>
                </a:solidFill>
              </a:rPr>
              <a:t>Dagen</a:t>
            </a:r>
            <a:r>
              <a:rPr lang="en-US" dirty="0" smtClean="0">
                <a:solidFill>
                  <a:schemeClr val="bg1"/>
                </a:solidFill>
              </a:rPr>
              <a:t>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77694" y="6459794"/>
            <a:ext cx="320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Alexandra </a:t>
            </a:r>
            <a:r>
              <a:rPr lang="en-US" dirty="0" err="1" smtClean="0">
                <a:solidFill>
                  <a:schemeClr val="bg1"/>
                </a:solidFill>
              </a:rPr>
              <a:t>Sarafoglou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4833</TotalTime>
  <Words>2601</Words>
  <Application>Microsoft Macintosh PowerPoint</Application>
  <PresentationFormat>Widescreen</PresentationFormat>
  <Paragraphs>682</Paragraphs>
  <Slides>61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Lucida Sans</vt:lpstr>
      <vt:lpstr>Mangal</vt:lpstr>
      <vt:lpstr>Wingdings</vt:lpstr>
      <vt:lpstr>Retrospect</vt:lpstr>
      <vt:lpstr>Open Science And Reproducibility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Science:  The Student Experience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Multinomial Test For Informed Hypotheses</dc:title>
  <dc:creator>Alex Sara</dc:creator>
  <cp:lastModifiedBy>Alex Sara</cp:lastModifiedBy>
  <cp:revision>369</cp:revision>
  <cp:lastPrinted>2019-06-26T15:33:34Z</cp:lastPrinted>
  <dcterms:created xsi:type="dcterms:W3CDTF">2018-06-13T11:07:14Z</dcterms:created>
  <dcterms:modified xsi:type="dcterms:W3CDTF">2019-10-18T13:03:55Z</dcterms:modified>
</cp:coreProperties>
</file>